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Roboto" panose="020B060402020202020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0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d5a8d685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d5a8d685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7e7c8d9452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7e7c8d945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71aaef47a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71aaef47a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8199042318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819904231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717eb304d0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717eb304d0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7ba6005565_0_4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7ba6005565_0_4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ba6005565_0_5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ba6005565_0_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717eb304d0_0_1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717eb304d0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717eb304d0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717eb304d0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a:t>ONLY INCLUDE IF CURRENT SERPS ARE UNFAVORABLE TO BRAND AND WE ARE PITCHING TM+ REVIEW </a:t>
            </a:r>
            <a:endParaRPr sz="1400" b="1"/>
          </a:p>
          <a:p>
            <a:pPr marL="0" lvl="0" indent="0" algn="l" rtl="0">
              <a:spcBef>
                <a:spcPts val="0"/>
              </a:spcBef>
              <a:spcAft>
                <a:spcPts val="0"/>
              </a:spcAft>
              <a:buNone/>
            </a:pPr>
            <a:endParaRPr sz="1400"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7ba6005565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7ba6005565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81af21e36c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81af21e36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1dc5f779f2_0_3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1dc5f779f2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dc5f779f2_0_4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dc5f779f2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7ba6005565_4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7ba6005565_4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7ba6005565_0_2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7ba6005565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717eb304d0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717eb304d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e173bfdf0_0_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e173bfdf0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7ba6005565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7ba600556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81a3de06f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81a3de06f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7ba6005565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7ba600556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7e7c8d9452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7e7c8d9452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7138854" y="4937079"/>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000" b="0" i="0" u="none" strike="noStrike" cap="none">
                <a:solidFill>
                  <a:srgbClr val="3F3F3F"/>
                </a:solidFill>
                <a:latin typeface="Calibri"/>
                <a:ea typeface="Calibri"/>
                <a:cs typeface="Calibri"/>
                <a:sym typeface="Calibri"/>
              </a:defRPr>
            </a:lvl1pPr>
            <a:lvl2pPr marL="0" marR="0" lvl="1" indent="0" algn="r" rtl="0">
              <a:spcBef>
                <a:spcPts val="0"/>
              </a:spcBef>
              <a:buNone/>
              <a:defRPr sz="1000" b="0" i="0" u="none" strike="noStrike" cap="none">
                <a:solidFill>
                  <a:srgbClr val="3F3F3F"/>
                </a:solidFill>
                <a:latin typeface="Calibri"/>
                <a:ea typeface="Calibri"/>
                <a:cs typeface="Calibri"/>
                <a:sym typeface="Calibri"/>
              </a:defRPr>
            </a:lvl2pPr>
            <a:lvl3pPr marL="0" marR="0" lvl="2" indent="0" algn="r" rtl="0">
              <a:spcBef>
                <a:spcPts val="0"/>
              </a:spcBef>
              <a:buNone/>
              <a:defRPr sz="1000" b="0" i="0" u="none" strike="noStrike" cap="none">
                <a:solidFill>
                  <a:srgbClr val="3F3F3F"/>
                </a:solidFill>
                <a:latin typeface="Calibri"/>
                <a:ea typeface="Calibri"/>
                <a:cs typeface="Calibri"/>
                <a:sym typeface="Calibri"/>
              </a:defRPr>
            </a:lvl3pPr>
            <a:lvl4pPr marL="0" marR="0" lvl="3" indent="0" algn="r" rtl="0">
              <a:spcBef>
                <a:spcPts val="0"/>
              </a:spcBef>
              <a:buNone/>
              <a:defRPr sz="1000" b="0" i="0" u="none" strike="noStrike" cap="none">
                <a:solidFill>
                  <a:srgbClr val="3F3F3F"/>
                </a:solidFill>
                <a:latin typeface="Calibri"/>
                <a:ea typeface="Calibri"/>
                <a:cs typeface="Calibri"/>
                <a:sym typeface="Calibri"/>
              </a:defRPr>
            </a:lvl4pPr>
            <a:lvl5pPr marL="0" marR="0" lvl="4" indent="0" algn="r" rtl="0">
              <a:spcBef>
                <a:spcPts val="0"/>
              </a:spcBef>
              <a:buNone/>
              <a:defRPr sz="1000" b="0" i="0" u="none" strike="noStrike" cap="none">
                <a:solidFill>
                  <a:srgbClr val="3F3F3F"/>
                </a:solidFill>
                <a:latin typeface="Calibri"/>
                <a:ea typeface="Calibri"/>
                <a:cs typeface="Calibri"/>
                <a:sym typeface="Calibri"/>
              </a:defRPr>
            </a:lvl5pPr>
            <a:lvl6pPr marL="0" marR="0" lvl="5" indent="0" algn="r" rtl="0">
              <a:spcBef>
                <a:spcPts val="0"/>
              </a:spcBef>
              <a:buNone/>
              <a:defRPr sz="1000" b="0" i="0" u="none" strike="noStrike" cap="none">
                <a:solidFill>
                  <a:srgbClr val="3F3F3F"/>
                </a:solidFill>
                <a:latin typeface="Calibri"/>
                <a:ea typeface="Calibri"/>
                <a:cs typeface="Calibri"/>
                <a:sym typeface="Calibri"/>
              </a:defRPr>
            </a:lvl6pPr>
            <a:lvl7pPr marL="0" marR="0" lvl="6" indent="0" algn="r" rtl="0">
              <a:spcBef>
                <a:spcPts val="0"/>
              </a:spcBef>
              <a:buNone/>
              <a:defRPr sz="1000" b="0" i="0" u="none" strike="noStrike" cap="none">
                <a:solidFill>
                  <a:srgbClr val="3F3F3F"/>
                </a:solidFill>
                <a:latin typeface="Calibri"/>
                <a:ea typeface="Calibri"/>
                <a:cs typeface="Calibri"/>
                <a:sym typeface="Calibri"/>
              </a:defRPr>
            </a:lvl7pPr>
            <a:lvl8pPr marL="0" marR="0" lvl="7" indent="0" algn="r" rtl="0">
              <a:spcBef>
                <a:spcPts val="0"/>
              </a:spcBef>
              <a:buNone/>
              <a:defRPr sz="1000" b="0" i="0" u="none" strike="noStrike" cap="none">
                <a:solidFill>
                  <a:srgbClr val="3F3F3F"/>
                </a:solidFill>
                <a:latin typeface="Calibri"/>
                <a:ea typeface="Calibri"/>
                <a:cs typeface="Calibri"/>
                <a:sym typeface="Calibri"/>
              </a:defRPr>
            </a:lvl8pPr>
            <a:lvl9pPr marL="0" marR="0" lvl="8" indent="0" algn="r" rtl="0">
              <a:spcBef>
                <a:spcPts val="0"/>
              </a:spcBef>
              <a:buNone/>
              <a:defRPr sz="1000" b="0" i="0" u="none" strike="noStrike" cap="none">
                <a:solidFill>
                  <a:srgbClr val="3F3F3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2" name="Google Shape;52;p13"/>
          <p:cNvSpPr/>
          <p:nvPr/>
        </p:nvSpPr>
        <p:spPr>
          <a:xfrm>
            <a:off x="148046" y="1467940"/>
            <a:ext cx="8847900" cy="2207700"/>
          </a:xfrm>
          <a:prstGeom prst="roundRect">
            <a:avLst>
              <a:gd name="adj" fmla="val 345"/>
            </a:avLst>
          </a:prstGeom>
          <a:solidFill>
            <a:schemeClr val="lt1"/>
          </a:solidFill>
          <a:ln w="12700" cap="flat" cmpd="sng">
            <a:solidFill>
              <a:srgbClr val="D8D8D8"/>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3" name="Google Shape;53;p13"/>
          <p:cNvSpPr/>
          <p:nvPr/>
        </p:nvSpPr>
        <p:spPr>
          <a:xfrm>
            <a:off x="0" y="1358538"/>
            <a:ext cx="9144000" cy="195900"/>
          </a:xfrm>
          <a:prstGeom prst="rect">
            <a:avLst/>
          </a:prstGeom>
          <a:gradFill>
            <a:gsLst>
              <a:gs pos="0">
                <a:srgbClr val="9E4C00"/>
              </a:gs>
              <a:gs pos="50000">
                <a:srgbClr val="E46F00"/>
              </a:gs>
              <a:gs pos="100000">
                <a:srgbClr val="FF8500"/>
              </a:gs>
            </a:gsLst>
            <a:lin ang="16200038" scaled="0"/>
          </a:gra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cxnSp>
        <p:nvCxnSpPr>
          <p:cNvPr id="54" name="Google Shape;54;p13"/>
          <p:cNvCxnSpPr/>
          <p:nvPr/>
        </p:nvCxnSpPr>
        <p:spPr>
          <a:xfrm>
            <a:off x="0" y="1352007"/>
            <a:ext cx="9144000" cy="0"/>
          </a:xfrm>
          <a:prstGeom prst="straightConnector1">
            <a:avLst/>
          </a:prstGeom>
          <a:noFill/>
          <a:ln w="38100" cap="flat" cmpd="sng">
            <a:solidFill>
              <a:srgbClr val="D8D8D8"/>
            </a:solidFill>
            <a:prstDash val="solid"/>
            <a:miter lim="8000"/>
            <a:headEnd type="none" w="sm" len="sm"/>
            <a:tailEnd type="none" w="sm" len="sm"/>
          </a:ln>
          <a:effectLst>
            <a:outerShdw blurRad="50800" dist="38100" dir="16200000" rotWithShape="0">
              <a:srgbClr val="000000">
                <a:alpha val="40000"/>
              </a:srgbClr>
            </a:outerShdw>
          </a:effectLst>
        </p:spPr>
      </p:cxnSp>
      <p:grpSp>
        <p:nvGrpSpPr>
          <p:cNvPr id="55" name="Google Shape;55;p13"/>
          <p:cNvGrpSpPr/>
          <p:nvPr/>
        </p:nvGrpSpPr>
        <p:grpSpPr>
          <a:xfrm>
            <a:off x="156129" y="2573500"/>
            <a:ext cx="8833656" cy="1011824"/>
            <a:chOff x="208172" y="4023361"/>
            <a:chExt cx="11778208" cy="756900"/>
          </a:xfrm>
        </p:grpSpPr>
        <p:sp>
          <p:nvSpPr>
            <p:cNvPr id="56" name="Google Shape;56;p13"/>
            <p:cNvSpPr/>
            <p:nvPr/>
          </p:nvSpPr>
          <p:spPr>
            <a:xfrm>
              <a:off x="5974080" y="4023361"/>
              <a:ext cx="6012300" cy="756900"/>
            </a:xfrm>
            <a:prstGeom prst="roundRect">
              <a:avLst>
                <a:gd name="adj" fmla="val 345"/>
              </a:avLst>
            </a:prstGeom>
            <a:solidFill>
              <a:srgbClr val="BFBF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7" name="Google Shape;57;p13"/>
            <p:cNvSpPr/>
            <p:nvPr/>
          </p:nvSpPr>
          <p:spPr>
            <a:xfrm flipH="1">
              <a:off x="208172" y="4023361"/>
              <a:ext cx="6004500" cy="756900"/>
            </a:xfrm>
            <a:prstGeom prst="roundRect">
              <a:avLst>
                <a:gd name="adj" fmla="val 345"/>
              </a:avLst>
            </a:prstGeom>
            <a:solidFill>
              <a:srgbClr val="BFBFB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grpSp>
      <p:sp>
        <p:nvSpPr>
          <p:cNvPr id="58" name="Google Shape;58;p13"/>
          <p:cNvSpPr/>
          <p:nvPr/>
        </p:nvSpPr>
        <p:spPr>
          <a:xfrm>
            <a:off x="0" y="3533503"/>
            <a:ext cx="9144000" cy="195900"/>
          </a:xfrm>
          <a:prstGeom prst="rect">
            <a:avLst/>
          </a:prstGeom>
          <a:gradFill>
            <a:gsLst>
              <a:gs pos="0">
                <a:srgbClr val="9E4C00"/>
              </a:gs>
              <a:gs pos="50000">
                <a:srgbClr val="E46F00"/>
              </a:gs>
              <a:gs pos="100000">
                <a:srgbClr val="FF8500"/>
              </a:gs>
            </a:gsLst>
            <a:lin ang="5400012" scaled="0"/>
          </a:gradFill>
          <a:ln>
            <a:noFill/>
          </a:ln>
          <a:effectLst>
            <a:outerShdw blurRad="50800" dist="38100" dir="16200000"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cxnSp>
        <p:nvCxnSpPr>
          <p:cNvPr id="59" name="Google Shape;59;p13"/>
          <p:cNvCxnSpPr/>
          <p:nvPr/>
        </p:nvCxnSpPr>
        <p:spPr>
          <a:xfrm>
            <a:off x="0" y="3722915"/>
            <a:ext cx="9144000" cy="0"/>
          </a:xfrm>
          <a:prstGeom prst="straightConnector1">
            <a:avLst/>
          </a:prstGeom>
          <a:noFill/>
          <a:ln w="38100" cap="flat" cmpd="sng">
            <a:solidFill>
              <a:srgbClr val="D8D8D8"/>
            </a:solidFill>
            <a:prstDash val="solid"/>
            <a:miter lim="8000"/>
            <a:headEnd type="none" w="sm" len="sm"/>
            <a:tailEnd type="none" w="sm" len="sm"/>
          </a:ln>
          <a:effectLst>
            <a:outerShdw blurRad="50800" dist="38100" dir="5400000" algn="t" rotWithShape="0">
              <a:srgbClr val="000000">
                <a:alpha val="40000"/>
              </a:srgbClr>
            </a:outerShdw>
          </a:effectLst>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4D4D4D"/>
            </a:gs>
            <a:gs pos="100000">
              <a:srgbClr val="000000"/>
            </a:gs>
          </a:gsLst>
          <a:path path="circle">
            <a:fillToRect l="50000" t="50000" r="50000" b="50000"/>
          </a:path>
          <a:tileRect/>
        </a:gradFill>
        <a:effectLst/>
      </p:bgPr>
    </p:bg>
    <p:spTree>
      <p:nvGrpSpPr>
        <p:cNvPr id="1" name="Shape 63"/>
        <p:cNvGrpSpPr/>
        <p:nvPr/>
      </p:nvGrpSpPr>
      <p:grpSpPr>
        <a:xfrm>
          <a:off x="0" y="0"/>
          <a:ext cx="0" cy="0"/>
          <a:chOff x="0" y="0"/>
          <a:chExt cx="0" cy="0"/>
        </a:xfrm>
      </p:grpSpPr>
      <p:sp>
        <p:nvSpPr>
          <p:cNvPr id="64" name="Google Shape;64;p14"/>
          <p:cNvSpPr txBox="1"/>
          <p:nvPr/>
        </p:nvSpPr>
        <p:spPr>
          <a:xfrm>
            <a:off x="894525" y="-354975"/>
            <a:ext cx="10932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65" name="Google Shape;65;p14"/>
          <p:cNvPicPr preferRelativeResize="0"/>
          <p:nvPr/>
        </p:nvPicPr>
        <p:blipFill>
          <a:blip r:embed="rId3">
            <a:alphaModFix/>
          </a:blip>
          <a:stretch>
            <a:fillRect/>
          </a:stretch>
        </p:blipFill>
        <p:spPr>
          <a:xfrm>
            <a:off x="2027175" y="1581950"/>
            <a:ext cx="5166001" cy="1236700"/>
          </a:xfrm>
          <a:prstGeom prst="rect">
            <a:avLst/>
          </a:prstGeom>
          <a:noFill/>
          <a:ln>
            <a:noFill/>
          </a:ln>
        </p:spPr>
      </p:pic>
      <p:sp>
        <p:nvSpPr>
          <p:cNvPr id="66" name="Google Shape;66;p14"/>
          <p:cNvSpPr txBox="1"/>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p:txBody>
      </p:sp>
      <p:sp>
        <p:nvSpPr>
          <p:cNvPr id="67" name="Google Shape;67;p14"/>
          <p:cNvSpPr/>
          <p:nvPr/>
        </p:nvSpPr>
        <p:spPr>
          <a:xfrm>
            <a:off x="2926075" y="2818650"/>
            <a:ext cx="4439100" cy="10068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400" b="1">
                <a:solidFill>
                  <a:srgbClr val="FF9900"/>
                </a:solidFill>
                <a:latin typeface="Roboto"/>
                <a:ea typeface="Roboto"/>
                <a:cs typeface="Roboto"/>
                <a:sym typeface="Roboto"/>
              </a:rPr>
              <a:t>Pepperjam Digital Partner Day </a:t>
            </a:r>
            <a:endParaRPr sz="2400" b="1">
              <a:solidFill>
                <a:srgbClr val="FF9900"/>
              </a:solidFill>
              <a:latin typeface="Roboto"/>
              <a:ea typeface="Roboto"/>
              <a:cs typeface="Roboto"/>
              <a:sym typeface="Roboto"/>
            </a:endParaRPr>
          </a:p>
          <a:p>
            <a:pPr marL="0" marR="0" lvl="0" indent="0" algn="ctr" rtl="0">
              <a:spcBef>
                <a:spcPts val="0"/>
              </a:spcBef>
              <a:spcAft>
                <a:spcPts val="0"/>
              </a:spcAft>
              <a:buNone/>
            </a:pPr>
            <a:r>
              <a:rPr lang="en" sz="1800">
                <a:solidFill>
                  <a:srgbClr val="D9D9D9"/>
                </a:solidFill>
                <a:latin typeface="Roboto"/>
                <a:ea typeface="Roboto"/>
                <a:cs typeface="Roboto"/>
                <a:sym typeface="Roboto"/>
              </a:rPr>
              <a:t>March 25th, 2020</a:t>
            </a:r>
            <a:endParaRPr sz="1800">
              <a:solidFill>
                <a:srgbClr val="D9D9D9"/>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3"/>
          <p:cNvSpPr txBox="1"/>
          <p:nvPr/>
        </p:nvSpPr>
        <p:spPr>
          <a:xfrm>
            <a:off x="894525" y="-354975"/>
            <a:ext cx="10932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23"/>
          <p:cNvSpPr/>
          <p:nvPr/>
        </p:nvSpPr>
        <p:spPr>
          <a:xfrm>
            <a:off x="107300" y="89700"/>
            <a:ext cx="8933700" cy="7323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latin typeface="Roboto"/>
              <a:ea typeface="Roboto"/>
              <a:cs typeface="Roboto"/>
              <a:sym typeface="Roboto"/>
            </a:endParaRPr>
          </a:p>
        </p:txBody>
      </p:sp>
      <p:sp>
        <p:nvSpPr>
          <p:cNvPr id="156" name="Google Shape;156;p23"/>
          <p:cNvSpPr txBox="1">
            <a:spLocks noGrp="1"/>
          </p:cNvSpPr>
          <p:nvPr>
            <p:ph type="title"/>
          </p:nvPr>
        </p:nvSpPr>
        <p:spPr>
          <a:xfrm>
            <a:off x="311700" y="187125"/>
            <a:ext cx="8520600" cy="5727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Roboto"/>
                <a:ea typeface="Roboto"/>
                <a:cs typeface="Roboto"/>
                <a:sym typeface="Roboto"/>
              </a:rPr>
              <a:t>Coupon Personalization Opportunity (Q2)</a:t>
            </a:r>
            <a:endParaRPr sz="2400">
              <a:solidFill>
                <a:srgbClr val="FFFFFF"/>
              </a:solidFill>
              <a:latin typeface="Roboto"/>
              <a:ea typeface="Roboto"/>
              <a:cs typeface="Roboto"/>
              <a:sym typeface="Roboto"/>
            </a:endParaRPr>
          </a:p>
          <a:p>
            <a:pPr marL="0" lvl="0" indent="0" algn="l" rtl="0">
              <a:spcBef>
                <a:spcPts val="500"/>
              </a:spcBef>
              <a:spcAft>
                <a:spcPts val="0"/>
              </a:spcAft>
              <a:buNone/>
            </a:pPr>
            <a:endParaRPr sz="2400">
              <a:solidFill>
                <a:srgbClr val="FFFFFF"/>
              </a:solidFill>
              <a:latin typeface="Roboto"/>
              <a:ea typeface="Roboto"/>
              <a:cs typeface="Roboto"/>
              <a:sym typeface="Roboto"/>
            </a:endParaRPr>
          </a:p>
          <a:p>
            <a:pPr marL="0" lvl="0" indent="0" algn="l" rtl="0">
              <a:spcBef>
                <a:spcPts val="0"/>
              </a:spcBef>
              <a:spcAft>
                <a:spcPts val="0"/>
              </a:spcAft>
              <a:buNone/>
            </a:pPr>
            <a:endParaRPr sz="2400">
              <a:solidFill>
                <a:srgbClr val="FFFFFF"/>
              </a:solidFill>
              <a:latin typeface="Roboto"/>
              <a:ea typeface="Roboto"/>
              <a:cs typeface="Roboto"/>
              <a:sym typeface="Roboto"/>
            </a:endParaRPr>
          </a:p>
        </p:txBody>
      </p:sp>
      <p:sp>
        <p:nvSpPr>
          <p:cNvPr id="157" name="Google Shape;157;p23"/>
          <p:cNvSpPr txBox="1"/>
          <p:nvPr/>
        </p:nvSpPr>
        <p:spPr>
          <a:xfrm>
            <a:off x="107300" y="920925"/>
            <a:ext cx="5877300" cy="4180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500">
                <a:latin typeface="Roboto"/>
                <a:ea typeface="Roboto"/>
                <a:cs typeface="Roboto"/>
                <a:sym typeface="Roboto"/>
              </a:rPr>
              <a:t>Wickfire is in the process of developing technology to serve dynamic landing pages highlighting personalized offers for new customers. </a:t>
            </a:r>
            <a:endParaRPr sz="1500">
              <a:latin typeface="Roboto"/>
              <a:ea typeface="Roboto"/>
              <a:cs typeface="Roboto"/>
              <a:sym typeface="Roboto"/>
            </a:endParaRPr>
          </a:p>
          <a:p>
            <a:pPr marL="457200" marR="0" lvl="0" indent="-330200" algn="l" rtl="0">
              <a:lnSpc>
                <a:spcPct val="100000"/>
              </a:lnSpc>
              <a:spcBef>
                <a:spcPts val="500"/>
              </a:spcBef>
              <a:spcAft>
                <a:spcPts val="0"/>
              </a:spcAft>
              <a:buClr>
                <a:srgbClr val="000000"/>
              </a:buClr>
              <a:buSzPts val="1600"/>
              <a:buFont typeface="Arial"/>
              <a:buChar char="●"/>
            </a:pPr>
            <a:r>
              <a:rPr lang="en" sz="1500">
                <a:latin typeface="Roboto"/>
                <a:ea typeface="Roboto"/>
                <a:cs typeface="Roboto"/>
                <a:sym typeface="Roboto"/>
              </a:rPr>
              <a:t>Within 30 Days:</a:t>
            </a:r>
            <a:endParaRPr sz="1500">
              <a:latin typeface="Roboto"/>
              <a:ea typeface="Roboto"/>
              <a:cs typeface="Roboto"/>
              <a:sym typeface="Roboto"/>
            </a:endParaRPr>
          </a:p>
          <a:p>
            <a:pPr marL="914400" marR="0" lvl="1" indent="-330200" algn="l" rtl="0">
              <a:lnSpc>
                <a:spcPct val="100000"/>
              </a:lnSpc>
              <a:spcBef>
                <a:spcPts val="500"/>
              </a:spcBef>
              <a:spcAft>
                <a:spcPts val="0"/>
              </a:spcAft>
              <a:buClr>
                <a:srgbClr val="000000"/>
              </a:buClr>
              <a:buSzPts val="1600"/>
              <a:buFont typeface="Arial"/>
              <a:buChar char="○"/>
            </a:pPr>
            <a:r>
              <a:rPr lang="en" sz="1500">
                <a:latin typeface="Roboto"/>
                <a:ea typeface="Roboto"/>
                <a:cs typeface="Roboto"/>
                <a:sym typeface="Roboto"/>
              </a:rPr>
              <a:t>Personalized coupons targeted to specific countries, states, and/or zip codes</a:t>
            </a:r>
            <a:endParaRPr sz="1500">
              <a:latin typeface="Roboto"/>
              <a:ea typeface="Roboto"/>
              <a:cs typeface="Roboto"/>
              <a:sym typeface="Roboto"/>
            </a:endParaRPr>
          </a:p>
          <a:p>
            <a:pPr marL="914400" marR="0" lvl="1" indent="-330200" algn="l" rtl="0">
              <a:lnSpc>
                <a:spcPct val="100000"/>
              </a:lnSpc>
              <a:spcBef>
                <a:spcPts val="0"/>
              </a:spcBef>
              <a:spcAft>
                <a:spcPts val="0"/>
              </a:spcAft>
              <a:buClr>
                <a:srgbClr val="000000"/>
              </a:buClr>
              <a:buSzPts val="1600"/>
              <a:buFont typeface="Arial"/>
              <a:buChar char="○"/>
            </a:pPr>
            <a:r>
              <a:rPr lang="en" sz="1500">
                <a:latin typeface="Roboto"/>
                <a:ea typeface="Roboto"/>
                <a:cs typeface="Roboto"/>
                <a:sym typeface="Roboto"/>
              </a:rPr>
              <a:t>Personalized offers for mobile users </a:t>
            </a:r>
            <a:endParaRPr sz="1500">
              <a:latin typeface="Roboto"/>
              <a:ea typeface="Roboto"/>
              <a:cs typeface="Roboto"/>
              <a:sym typeface="Roboto"/>
            </a:endParaRPr>
          </a:p>
          <a:p>
            <a:pPr marL="914400" marR="0" lvl="1" indent="-330200" algn="l" rtl="0">
              <a:lnSpc>
                <a:spcPct val="100000"/>
              </a:lnSpc>
              <a:spcBef>
                <a:spcPts val="0"/>
              </a:spcBef>
              <a:spcAft>
                <a:spcPts val="0"/>
              </a:spcAft>
              <a:buClr>
                <a:srgbClr val="000000"/>
              </a:buClr>
              <a:buSzPts val="1600"/>
              <a:buFont typeface="Arial"/>
              <a:buChar char="○"/>
            </a:pPr>
            <a:r>
              <a:rPr lang="en" sz="1500">
                <a:latin typeface="Roboto"/>
                <a:ea typeface="Roboto"/>
                <a:cs typeface="Roboto"/>
                <a:sym typeface="Roboto"/>
              </a:rPr>
              <a:t>Email retargeting with new personalized offers at regular intervals</a:t>
            </a:r>
            <a:endParaRPr sz="1500">
              <a:latin typeface="Roboto"/>
              <a:ea typeface="Roboto"/>
              <a:cs typeface="Roboto"/>
              <a:sym typeface="Roboto"/>
            </a:endParaRPr>
          </a:p>
          <a:p>
            <a:pPr marL="457200" marR="0" lvl="0" indent="-330200" algn="l" rtl="0">
              <a:lnSpc>
                <a:spcPct val="100000"/>
              </a:lnSpc>
              <a:spcBef>
                <a:spcPts val="1000"/>
              </a:spcBef>
              <a:spcAft>
                <a:spcPts val="0"/>
              </a:spcAft>
              <a:buClr>
                <a:srgbClr val="000000"/>
              </a:buClr>
              <a:buSzPts val="1600"/>
              <a:buFont typeface="Arial"/>
              <a:buChar char="●"/>
            </a:pPr>
            <a:r>
              <a:rPr lang="en" sz="1500">
                <a:latin typeface="Roboto"/>
                <a:ea typeface="Roboto"/>
                <a:cs typeface="Roboto"/>
                <a:sym typeface="Roboto"/>
              </a:rPr>
              <a:t>Within 90 Days:</a:t>
            </a:r>
            <a:endParaRPr sz="1500">
              <a:latin typeface="Roboto"/>
              <a:ea typeface="Roboto"/>
              <a:cs typeface="Roboto"/>
              <a:sym typeface="Roboto"/>
            </a:endParaRPr>
          </a:p>
          <a:p>
            <a:pPr marL="914400" marR="0" lvl="1" indent="-330200" algn="l" rtl="0">
              <a:lnSpc>
                <a:spcPct val="100000"/>
              </a:lnSpc>
              <a:spcBef>
                <a:spcPts val="500"/>
              </a:spcBef>
              <a:spcAft>
                <a:spcPts val="0"/>
              </a:spcAft>
              <a:buClr>
                <a:srgbClr val="000000"/>
              </a:buClr>
              <a:buSzPts val="1600"/>
              <a:buFont typeface="Arial"/>
              <a:buChar char="○"/>
            </a:pPr>
            <a:r>
              <a:rPr lang="en" sz="1500">
                <a:latin typeface="Roboto"/>
                <a:ea typeface="Roboto"/>
                <a:cs typeface="Roboto"/>
                <a:sym typeface="Roboto"/>
              </a:rPr>
              <a:t>Personalized coupons if user is new to the merchant page on TheCoupon.Co</a:t>
            </a:r>
            <a:endParaRPr sz="1500">
              <a:latin typeface="Roboto"/>
              <a:ea typeface="Roboto"/>
              <a:cs typeface="Roboto"/>
              <a:sym typeface="Roboto"/>
            </a:endParaRPr>
          </a:p>
          <a:p>
            <a:pPr marL="914400" marR="0" lvl="1" indent="-330200" algn="l" rtl="0">
              <a:lnSpc>
                <a:spcPct val="100000"/>
              </a:lnSpc>
              <a:spcBef>
                <a:spcPts val="0"/>
              </a:spcBef>
              <a:spcAft>
                <a:spcPts val="0"/>
              </a:spcAft>
              <a:buClr>
                <a:srgbClr val="000000"/>
              </a:buClr>
              <a:buSzPts val="1600"/>
              <a:buFont typeface="Arial"/>
              <a:buChar char="○"/>
            </a:pPr>
            <a:r>
              <a:rPr lang="en" sz="1500">
                <a:latin typeface="Roboto"/>
                <a:ea typeface="Roboto"/>
                <a:cs typeface="Roboto"/>
                <a:sym typeface="Roboto"/>
              </a:rPr>
              <a:t>Personalized coupons if user has recently viewed a competitor's page on TheCoupon.Co</a:t>
            </a:r>
            <a:endParaRPr>
              <a:latin typeface="Roboto"/>
              <a:ea typeface="Roboto"/>
              <a:cs typeface="Roboto"/>
              <a:sym typeface="Roboto"/>
            </a:endParaRPr>
          </a:p>
        </p:txBody>
      </p:sp>
      <p:pic>
        <p:nvPicPr>
          <p:cNvPr id="158" name="Google Shape;158;p23"/>
          <p:cNvPicPr preferRelativeResize="0"/>
          <p:nvPr/>
        </p:nvPicPr>
        <p:blipFill>
          <a:blip r:embed="rId3">
            <a:alphaModFix/>
          </a:blip>
          <a:stretch>
            <a:fillRect/>
          </a:stretch>
        </p:blipFill>
        <p:spPr>
          <a:xfrm>
            <a:off x="7093250" y="4520866"/>
            <a:ext cx="1902524" cy="533759"/>
          </a:xfrm>
          <a:prstGeom prst="rect">
            <a:avLst/>
          </a:prstGeom>
          <a:noFill/>
          <a:ln>
            <a:noFill/>
          </a:ln>
        </p:spPr>
      </p:pic>
      <p:pic>
        <p:nvPicPr>
          <p:cNvPr id="159" name="Google Shape;159;p23"/>
          <p:cNvPicPr preferRelativeResize="0"/>
          <p:nvPr/>
        </p:nvPicPr>
        <p:blipFill>
          <a:blip r:embed="rId4">
            <a:alphaModFix/>
          </a:blip>
          <a:stretch>
            <a:fillRect/>
          </a:stretch>
        </p:blipFill>
        <p:spPr>
          <a:xfrm>
            <a:off x="6129575" y="1731814"/>
            <a:ext cx="2426575" cy="21185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4"/>
          <p:cNvSpPr txBox="1"/>
          <p:nvPr/>
        </p:nvSpPr>
        <p:spPr>
          <a:xfrm>
            <a:off x="894525" y="-354975"/>
            <a:ext cx="10932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24"/>
          <p:cNvSpPr/>
          <p:nvPr/>
        </p:nvSpPr>
        <p:spPr>
          <a:xfrm>
            <a:off x="107300" y="89700"/>
            <a:ext cx="8933700" cy="7323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4"/>
          <p:cNvSpPr txBox="1">
            <a:spLocks noGrp="1"/>
          </p:cNvSpPr>
          <p:nvPr>
            <p:ph type="title"/>
          </p:nvPr>
        </p:nvSpPr>
        <p:spPr>
          <a:xfrm>
            <a:off x="311700" y="187125"/>
            <a:ext cx="8520600" cy="5727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Roboto"/>
                <a:ea typeface="Roboto"/>
                <a:cs typeface="Roboto"/>
                <a:sym typeface="Roboto"/>
              </a:rPr>
              <a:t>TheCoupon.Co Next Steps</a:t>
            </a:r>
            <a:endParaRPr sz="2400" b="0">
              <a:solidFill>
                <a:srgbClr val="FFFFFF"/>
              </a:solidFill>
            </a:endParaRPr>
          </a:p>
        </p:txBody>
      </p:sp>
      <p:sp>
        <p:nvSpPr>
          <p:cNvPr id="167" name="Google Shape;167;p24"/>
          <p:cNvSpPr txBox="1">
            <a:spLocks noGrp="1"/>
          </p:cNvSpPr>
          <p:nvPr>
            <p:ph type="body" idx="1"/>
          </p:nvPr>
        </p:nvSpPr>
        <p:spPr>
          <a:xfrm>
            <a:off x="311700" y="1019791"/>
            <a:ext cx="6138900" cy="3460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600" b="1">
                <a:solidFill>
                  <a:srgbClr val="FF9900"/>
                </a:solidFill>
                <a:latin typeface="Roboto"/>
                <a:ea typeface="Roboto"/>
                <a:cs typeface="Roboto"/>
                <a:sym typeface="Roboto"/>
              </a:rPr>
              <a:t>Looking to launch a campaign?</a:t>
            </a:r>
            <a:endParaRPr sz="1600" b="1">
              <a:solidFill>
                <a:srgbClr val="FF6600"/>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We can run a TM+ coupon campaign for any advertiser, all we need is TM+ approval!</a:t>
            </a:r>
            <a:endParaRPr sz="1600">
              <a:solidFill>
                <a:schemeClr val="dk1"/>
              </a:solidFill>
              <a:latin typeface="Roboto"/>
              <a:ea typeface="Roboto"/>
              <a:cs typeface="Roboto"/>
              <a:sym typeface="Roboto"/>
            </a:endParaRPr>
          </a:p>
          <a:p>
            <a:pPr marL="0" lvl="0" indent="0" algn="l" rtl="0">
              <a:spcBef>
                <a:spcPts val="0"/>
              </a:spcBef>
              <a:spcAft>
                <a:spcPts val="0"/>
              </a:spcAft>
              <a:buNone/>
            </a:pPr>
            <a:endParaRPr sz="1600">
              <a:solidFill>
                <a:schemeClr val="dk1"/>
              </a:solidFill>
              <a:latin typeface="Roboto"/>
              <a:ea typeface="Roboto"/>
              <a:cs typeface="Roboto"/>
              <a:sym typeface="Roboto"/>
            </a:endParaRPr>
          </a:p>
          <a:p>
            <a:pPr marL="0" lvl="0" indent="0" algn="l" rtl="0">
              <a:lnSpc>
                <a:spcPct val="150000"/>
              </a:lnSpc>
              <a:spcBef>
                <a:spcPts val="0"/>
              </a:spcBef>
              <a:spcAft>
                <a:spcPts val="0"/>
              </a:spcAft>
              <a:buClr>
                <a:schemeClr val="dk1"/>
              </a:buClr>
              <a:buSzPts val="1100"/>
              <a:buFont typeface="Arial"/>
              <a:buNone/>
            </a:pPr>
            <a:r>
              <a:rPr lang="en" sz="1600" b="1">
                <a:solidFill>
                  <a:srgbClr val="FF9900"/>
                </a:solidFill>
                <a:latin typeface="Roboto"/>
                <a:ea typeface="Roboto"/>
                <a:cs typeface="Roboto"/>
                <a:sym typeface="Roboto"/>
              </a:rPr>
              <a:t>Already running a campaign with us but looking to optimize?</a:t>
            </a:r>
            <a:endParaRPr sz="1600">
              <a:solidFill>
                <a:schemeClr val="dk1"/>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Please reach out to us directly and we can put together a recommended optimization strategy.</a:t>
            </a:r>
            <a:endParaRPr sz="1600">
              <a:solidFill>
                <a:schemeClr val="dk1"/>
              </a:solidFill>
              <a:latin typeface="Roboto"/>
              <a:ea typeface="Roboto"/>
              <a:cs typeface="Roboto"/>
              <a:sym typeface="Roboto"/>
            </a:endParaRPr>
          </a:p>
          <a:p>
            <a:pPr marL="457200" lvl="0" indent="-330200" algn="l" rtl="0">
              <a:spcBef>
                <a:spcPts val="0"/>
              </a:spcBef>
              <a:spcAft>
                <a:spcPts val="0"/>
              </a:spcAft>
              <a:buClr>
                <a:schemeClr val="dk1"/>
              </a:buClr>
              <a:buSzPts val="1600"/>
              <a:buFont typeface="Roboto"/>
              <a:buChar char="●"/>
            </a:pPr>
            <a:r>
              <a:rPr lang="en" sz="1600">
                <a:solidFill>
                  <a:schemeClr val="dk1"/>
                </a:solidFill>
                <a:latin typeface="Roboto"/>
                <a:ea typeface="Roboto"/>
                <a:cs typeface="Roboto"/>
                <a:sym typeface="Roboto"/>
              </a:rPr>
              <a:t>In exchange for commission rate increases, specialized offers or exclusive bidding rights, we can offer added value placements ranging from placements on TheCoupon.Co to blog posts on our review site, BuyersGuide.org.</a:t>
            </a:r>
            <a:endParaRPr sz="1600">
              <a:solidFill>
                <a:schemeClr val="dk1"/>
              </a:solidFill>
              <a:latin typeface="Roboto"/>
              <a:ea typeface="Roboto"/>
              <a:cs typeface="Roboto"/>
              <a:sym typeface="Roboto"/>
            </a:endParaRPr>
          </a:p>
          <a:p>
            <a:pPr marL="0" lvl="0" indent="0" algn="l" rtl="0">
              <a:spcBef>
                <a:spcPts val="0"/>
              </a:spcBef>
              <a:spcAft>
                <a:spcPts val="0"/>
              </a:spcAft>
              <a:buNone/>
            </a:pPr>
            <a:endParaRPr sz="1600">
              <a:latin typeface="Roboto"/>
              <a:ea typeface="Roboto"/>
              <a:cs typeface="Roboto"/>
              <a:sym typeface="Roboto"/>
            </a:endParaRPr>
          </a:p>
        </p:txBody>
      </p:sp>
      <p:pic>
        <p:nvPicPr>
          <p:cNvPr id="168" name="Google Shape;168;p24"/>
          <p:cNvPicPr preferRelativeResize="0"/>
          <p:nvPr/>
        </p:nvPicPr>
        <p:blipFill>
          <a:blip r:embed="rId3">
            <a:alphaModFix/>
          </a:blip>
          <a:stretch>
            <a:fillRect/>
          </a:stretch>
        </p:blipFill>
        <p:spPr>
          <a:xfrm>
            <a:off x="7093250" y="4520866"/>
            <a:ext cx="1902524" cy="533759"/>
          </a:xfrm>
          <a:prstGeom prst="rect">
            <a:avLst/>
          </a:prstGeom>
          <a:noFill/>
          <a:ln>
            <a:noFill/>
          </a:ln>
        </p:spPr>
      </p:pic>
      <p:pic>
        <p:nvPicPr>
          <p:cNvPr id="169" name="Google Shape;169;p24"/>
          <p:cNvPicPr preferRelativeResize="0"/>
          <p:nvPr/>
        </p:nvPicPr>
        <p:blipFill>
          <a:blip r:embed="rId4">
            <a:alphaModFix/>
          </a:blip>
          <a:stretch>
            <a:fillRect/>
          </a:stretch>
        </p:blipFill>
        <p:spPr>
          <a:xfrm>
            <a:off x="6531775" y="1678625"/>
            <a:ext cx="2143125" cy="2143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3"/>
        <p:cNvGrpSpPr/>
        <p:nvPr/>
      </p:nvGrpSpPr>
      <p:grpSpPr>
        <a:xfrm>
          <a:off x="0" y="0"/>
          <a:ext cx="0" cy="0"/>
          <a:chOff x="0" y="0"/>
          <a:chExt cx="0" cy="0"/>
        </a:xfrm>
      </p:grpSpPr>
      <p:sp>
        <p:nvSpPr>
          <p:cNvPr id="174" name="Google Shape;174;p25"/>
          <p:cNvSpPr/>
          <p:nvPr/>
        </p:nvSpPr>
        <p:spPr>
          <a:xfrm>
            <a:off x="0" y="1724025"/>
            <a:ext cx="9144000" cy="14103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5"/>
          <p:cNvSpPr txBox="1"/>
          <p:nvPr/>
        </p:nvSpPr>
        <p:spPr>
          <a:xfrm>
            <a:off x="208675" y="1724025"/>
            <a:ext cx="4920300" cy="141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FFFF"/>
                </a:solidFill>
              </a:rPr>
              <a:t>BuyersGuide.org </a:t>
            </a:r>
            <a:br>
              <a:rPr lang="en" sz="3600">
                <a:solidFill>
                  <a:srgbClr val="FFFFFF"/>
                </a:solidFill>
              </a:rPr>
            </a:br>
            <a:r>
              <a:rPr lang="en" sz="3600">
                <a:solidFill>
                  <a:srgbClr val="FFFFFF"/>
                </a:solidFill>
              </a:rPr>
              <a:t>Review Acquisition</a:t>
            </a:r>
            <a:endParaRPr>
              <a:solidFill>
                <a:srgbClr val="FFFFFF"/>
              </a:solidFill>
            </a:endParaRPr>
          </a:p>
        </p:txBody>
      </p:sp>
      <p:pic>
        <p:nvPicPr>
          <p:cNvPr id="176" name="Google Shape;176;p25"/>
          <p:cNvPicPr preferRelativeResize="0"/>
          <p:nvPr/>
        </p:nvPicPr>
        <p:blipFill>
          <a:blip r:embed="rId3">
            <a:alphaModFix/>
          </a:blip>
          <a:stretch>
            <a:fillRect/>
          </a:stretch>
        </p:blipFill>
        <p:spPr>
          <a:xfrm>
            <a:off x="7093250" y="4520866"/>
            <a:ext cx="1902524" cy="53375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6"/>
          <p:cNvSpPr txBox="1"/>
          <p:nvPr/>
        </p:nvSpPr>
        <p:spPr>
          <a:xfrm>
            <a:off x="894525" y="-354975"/>
            <a:ext cx="10932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26"/>
          <p:cNvSpPr/>
          <p:nvPr/>
        </p:nvSpPr>
        <p:spPr>
          <a:xfrm>
            <a:off x="107300" y="89700"/>
            <a:ext cx="8933700" cy="7323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6"/>
          <p:cNvSpPr txBox="1">
            <a:spLocks noGrp="1"/>
          </p:cNvSpPr>
          <p:nvPr>
            <p:ph type="title"/>
          </p:nvPr>
        </p:nvSpPr>
        <p:spPr>
          <a:xfrm>
            <a:off x="297150" y="187125"/>
            <a:ext cx="8535000" cy="5727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FFFFFF"/>
                </a:solidFill>
                <a:latin typeface="Roboto"/>
                <a:ea typeface="Roboto"/>
                <a:cs typeface="Roboto"/>
                <a:sym typeface="Roboto"/>
              </a:rPr>
              <a:t>BuyersGuide.org - Overview</a:t>
            </a:r>
            <a:endParaRPr sz="2200">
              <a:solidFill>
                <a:srgbClr val="FFFFFF"/>
              </a:solidFill>
              <a:latin typeface="Roboto"/>
              <a:ea typeface="Roboto"/>
              <a:cs typeface="Roboto"/>
              <a:sym typeface="Roboto"/>
            </a:endParaRPr>
          </a:p>
          <a:p>
            <a:pPr marL="0" lvl="0" indent="0" algn="l" rtl="0">
              <a:spcBef>
                <a:spcPts val="0"/>
              </a:spcBef>
              <a:spcAft>
                <a:spcPts val="0"/>
              </a:spcAft>
              <a:buNone/>
            </a:pPr>
            <a:endParaRPr sz="2400" b="0">
              <a:solidFill>
                <a:srgbClr val="FFFFFF"/>
              </a:solidFill>
            </a:endParaRPr>
          </a:p>
        </p:txBody>
      </p:sp>
      <p:pic>
        <p:nvPicPr>
          <p:cNvPr id="184" name="Google Shape;184;p26"/>
          <p:cNvPicPr preferRelativeResize="0"/>
          <p:nvPr/>
        </p:nvPicPr>
        <p:blipFill>
          <a:blip r:embed="rId3">
            <a:alphaModFix/>
          </a:blip>
          <a:stretch>
            <a:fillRect/>
          </a:stretch>
        </p:blipFill>
        <p:spPr>
          <a:xfrm>
            <a:off x="7093250" y="4520866"/>
            <a:ext cx="1902524" cy="533759"/>
          </a:xfrm>
          <a:prstGeom prst="rect">
            <a:avLst/>
          </a:prstGeom>
          <a:noFill/>
          <a:ln>
            <a:noFill/>
          </a:ln>
        </p:spPr>
      </p:pic>
      <p:pic>
        <p:nvPicPr>
          <p:cNvPr id="185" name="Google Shape;185;p26"/>
          <p:cNvPicPr preferRelativeResize="0"/>
          <p:nvPr/>
        </p:nvPicPr>
        <p:blipFill>
          <a:blip r:embed="rId4">
            <a:alphaModFix/>
          </a:blip>
          <a:stretch>
            <a:fillRect/>
          </a:stretch>
        </p:blipFill>
        <p:spPr>
          <a:xfrm>
            <a:off x="5070129" y="947799"/>
            <a:ext cx="3854026" cy="3385104"/>
          </a:xfrm>
          <a:prstGeom prst="rect">
            <a:avLst/>
          </a:prstGeom>
          <a:noFill/>
          <a:ln>
            <a:noFill/>
          </a:ln>
          <a:effectLst>
            <a:outerShdw blurRad="57150" dist="19050" dir="5400000" algn="bl" rotWithShape="0">
              <a:srgbClr val="000000">
                <a:alpha val="50000"/>
              </a:srgbClr>
            </a:outerShdw>
          </a:effectLst>
        </p:spPr>
      </p:pic>
      <p:sp>
        <p:nvSpPr>
          <p:cNvPr id="186" name="Google Shape;186;p26"/>
          <p:cNvSpPr/>
          <p:nvPr/>
        </p:nvSpPr>
        <p:spPr>
          <a:xfrm>
            <a:off x="230875" y="891175"/>
            <a:ext cx="4665000" cy="1585200"/>
          </a:xfrm>
          <a:prstGeom prst="rect">
            <a:avLst/>
          </a:prstGeom>
          <a:noFill/>
          <a:ln w="19050" cap="flat" cmpd="sng">
            <a:solidFill>
              <a:srgbClr val="4A86E8"/>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 b="1">
                <a:latin typeface="Roboto"/>
                <a:ea typeface="Roboto"/>
                <a:cs typeface="Roboto"/>
                <a:sym typeface="Roboto"/>
              </a:rPr>
              <a:t>Stats at a Glance:</a:t>
            </a:r>
            <a:endParaRPr b="1">
              <a:latin typeface="Roboto"/>
              <a:ea typeface="Roboto"/>
              <a:cs typeface="Roboto"/>
              <a:sym typeface="Roboto"/>
            </a:endParaRPr>
          </a:p>
          <a:p>
            <a:pPr marL="457200" marR="0" lvl="0" indent="-317500" algn="l" rtl="0">
              <a:lnSpc>
                <a:spcPct val="115000"/>
              </a:lnSpc>
              <a:spcBef>
                <a:spcPts val="0"/>
              </a:spcBef>
              <a:spcAft>
                <a:spcPts val="0"/>
              </a:spcAft>
              <a:buSzPts val="1400"/>
              <a:buFont typeface="Roboto"/>
              <a:buChar char="●"/>
            </a:pPr>
            <a:r>
              <a:rPr lang="en">
                <a:latin typeface="Roboto"/>
                <a:ea typeface="Roboto"/>
                <a:cs typeface="Roboto"/>
                <a:sym typeface="Roboto"/>
              </a:rPr>
              <a:t>3M unique visitors/month:</a:t>
            </a:r>
            <a:endParaRPr>
              <a:latin typeface="Roboto"/>
              <a:ea typeface="Roboto"/>
              <a:cs typeface="Roboto"/>
              <a:sym typeface="Roboto"/>
            </a:endParaRPr>
          </a:p>
          <a:p>
            <a:pPr marL="914400" marR="0" lvl="1" indent="-317500" algn="l" rtl="0">
              <a:lnSpc>
                <a:spcPct val="115000"/>
              </a:lnSpc>
              <a:spcBef>
                <a:spcPts val="0"/>
              </a:spcBef>
              <a:spcAft>
                <a:spcPts val="0"/>
              </a:spcAft>
              <a:buSzPts val="1400"/>
              <a:buFont typeface="Roboto"/>
              <a:buChar char="○"/>
            </a:pPr>
            <a:r>
              <a:rPr lang="en">
                <a:latin typeface="Roboto"/>
                <a:ea typeface="Roboto"/>
                <a:cs typeface="Roboto"/>
                <a:sym typeface="Roboto"/>
              </a:rPr>
              <a:t>98% North American</a:t>
            </a:r>
            <a:endParaRPr>
              <a:latin typeface="Roboto"/>
              <a:ea typeface="Roboto"/>
              <a:cs typeface="Roboto"/>
              <a:sym typeface="Roboto"/>
            </a:endParaRPr>
          </a:p>
          <a:p>
            <a:pPr marL="914400" marR="0" lvl="1" indent="-317500" algn="l" rtl="0">
              <a:lnSpc>
                <a:spcPct val="115000"/>
              </a:lnSpc>
              <a:spcBef>
                <a:spcPts val="0"/>
              </a:spcBef>
              <a:spcAft>
                <a:spcPts val="0"/>
              </a:spcAft>
              <a:buSzPts val="1400"/>
              <a:buFont typeface="Roboto"/>
              <a:buChar char="○"/>
            </a:pPr>
            <a:r>
              <a:rPr lang="en">
                <a:latin typeface="Roboto"/>
                <a:ea typeface="Roboto"/>
                <a:cs typeface="Roboto"/>
                <a:sym typeface="Roboto"/>
              </a:rPr>
              <a:t>54% female/46% male</a:t>
            </a:r>
            <a:endParaRPr>
              <a:latin typeface="Roboto"/>
              <a:ea typeface="Roboto"/>
              <a:cs typeface="Roboto"/>
              <a:sym typeface="Roboto"/>
            </a:endParaRPr>
          </a:p>
          <a:p>
            <a:pPr marL="914400" marR="0" lvl="1" indent="-317500" algn="l" rtl="0">
              <a:lnSpc>
                <a:spcPct val="115000"/>
              </a:lnSpc>
              <a:spcBef>
                <a:spcPts val="0"/>
              </a:spcBef>
              <a:spcAft>
                <a:spcPts val="0"/>
              </a:spcAft>
              <a:buSzPts val="1400"/>
              <a:buFont typeface="Roboto"/>
              <a:buChar char="○"/>
            </a:pPr>
            <a:r>
              <a:rPr lang="en">
                <a:latin typeface="Roboto"/>
                <a:ea typeface="Roboto"/>
                <a:cs typeface="Roboto"/>
                <a:sym typeface="Roboto"/>
              </a:rPr>
              <a:t>45% mobile, 45% desktop, 10% tablet</a:t>
            </a:r>
            <a:endParaRPr>
              <a:latin typeface="Roboto"/>
              <a:ea typeface="Roboto"/>
              <a:cs typeface="Roboto"/>
              <a:sym typeface="Roboto"/>
            </a:endParaRPr>
          </a:p>
          <a:p>
            <a:pPr marL="457200" marR="0" lvl="0" indent="-317500" algn="l" rtl="0">
              <a:lnSpc>
                <a:spcPct val="115000"/>
              </a:lnSpc>
              <a:spcBef>
                <a:spcPts val="0"/>
              </a:spcBef>
              <a:spcAft>
                <a:spcPts val="0"/>
              </a:spcAft>
              <a:buSzPts val="1400"/>
              <a:buFont typeface="Roboto"/>
              <a:buChar char="●"/>
            </a:pPr>
            <a:r>
              <a:rPr lang="en">
                <a:latin typeface="Roboto"/>
                <a:ea typeface="Roboto"/>
                <a:cs typeface="Roboto"/>
                <a:sym typeface="Roboto"/>
              </a:rPr>
              <a:t>100+ review verticals highlighting 1,500+ products</a:t>
            </a:r>
            <a:endParaRPr>
              <a:latin typeface="Roboto"/>
              <a:ea typeface="Roboto"/>
              <a:cs typeface="Roboto"/>
              <a:sym typeface="Roboto"/>
            </a:endParaRPr>
          </a:p>
          <a:p>
            <a:pPr marL="0" marR="0" lvl="0" indent="0" algn="l" rtl="0">
              <a:spcBef>
                <a:spcPts val="0"/>
              </a:spcBef>
              <a:spcAft>
                <a:spcPts val="0"/>
              </a:spcAft>
              <a:buNone/>
            </a:pPr>
            <a:endParaRPr sz="1800">
              <a:solidFill>
                <a:srgbClr val="D9D9D9"/>
              </a:solidFill>
              <a:latin typeface="Roboto"/>
              <a:ea typeface="Roboto"/>
              <a:cs typeface="Roboto"/>
              <a:sym typeface="Roboto"/>
            </a:endParaRPr>
          </a:p>
        </p:txBody>
      </p:sp>
      <p:sp>
        <p:nvSpPr>
          <p:cNvPr id="187" name="Google Shape;187;p26"/>
          <p:cNvSpPr txBox="1"/>
          <p:nvPr/>
        </p:nvSpPr>
        <p:spPr>
          <a:xfrm>
            <a:off x="1184325" y="3030125"/>
            <a:ext cx="3711600" cy="1898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rgbClr val="000000"/>
                </a:solidFill>
                <a:latin typeface="Roboto"/>
                <a:ea typeface="Roboto"/>
                <a:cs typeface="Roboto"/>
                <a:sym typeface="Roboto"/>
              </a:rPr>
              <a:t>Shoppers who report positive online reviews influence their buying decisions. </a:t>
            </a:r>
            <a:endParaRPr>
              <a:solidFill>
                <a:srgbClr val="000000"/>
              </a:solidFill>
              <a:latin typeface="Roboto"/>
              <a:ea typeface="Roboto"/>
              <a:cs typeface="Roboto"/>
              <a:sym typeface="Roboto"/>
            </a:endParaRPr>
          </a:p>
          <a:p>
            <a:pPr marL="0" lvl="0" indent="0" algn="l" rtl="0">
              <a:lnSpc>
                <a:spcPct val="100000"/>
              </a:lnSpc>
              <a:spcBef>
                <a:spcPts val="1000"/>
              </a:spcBef>
              <a:spcAft>
                <a:spcPts val="0"/>
              </a:spcAft>
              <a:buNone/>
            </a:pPr>
            <a:r>
              <a:rPr lang="en">
                <a:latin typeface="Roboto"/>
                <a:ea typeface="Roboto"/>
                <a:cs typeface="Roboto"/>
                <a:sym typeface="Roboto"/>
              </a:rPr>
              <a:t> </a:t>
            </a:r>
            <a:endParaRPr>
              <a:latin typeface="Roboto"/>
              <a:ea typeface="Roboto"/>
              <a:cs typeface="Roboto"/>
              <a:sym typeface="Roboto"/>
            </a:endParaRPr>
          </a:p>
          <a:p>
            <a:pPr marL="0" lvl="0" indent="0" algn="l" rtl="0">
              <a:lnSpc>
                <a:spcPct val="100000"/>
              </a:lnSpc>
              <a:spcBef>
                <a:spcPts val="0"/>
              </a:spcBef>
              <a:spcAft>
                <a:spcPts val="0"/>
              </a:spcAft>
              <a:buNone/>
            </a:pPr>
            <a:r>
              <a:rPr lang="en">
                <a:solidFill>
                  <a:srgbClr val="000000"/>
                </a:solidFill>
                <a:latin typeface="Roboto"/>
                <a:ea typeface="Roboto"/>
                <a:cs typeface="Roboto"/>
                <a:sym typeface="Roboto"/>
              </a:rPr>
              <a:t>Additional spend customers are willing to invest on a business with excellent reviews.</a:t>
            </a:r>
            <a:endParaRPr>
              <a:solidFill>
                <a:srgbClr val="000000"/>
              </a:solidFill>
              <a:latin typeface="Roboto"/>
              <a:ea typeface="Roboto"/>
              <a:cs typeface="Roboto"/>
              <a:sym typeface="Roboto"/>
            </a:endParaRPr>
          </a:p>
        </p:txBody>
      </p:sp>
      <p:sp>
        <p:nvSpPr>
          <p:cNvPr id="188" name="Google Shape;188;p26"/>
          <p:cNvSpPr/>
          <p:nvPr/>
        </p:nvSpPr>
        <p:spPr>
          <a:xfrm>
            <a:off x="230863" y="3030125"/>
            <a:ext cx="1163400" cy="13524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en" sz="3600" b="1">
                <a:solidFill>
                  <a:schemeClr val="accent5"/>
                </a:solidFill>
                <a:latin typeface="Roboto"/>
                <a:ea typeface="Roboto"/>
                <a:cs typeface="Roboto"/>
                <a:sym typeface="Roboto"/>
              </a:rPr>
              <a:t>90%</a:t>
            </a:r>
            <a:endParaRPr sz="3600" b="1">
              <a:solidFill>
                <a:schemeClr val="accent5"/>
              </a:solidFill>
              <a:latin typeface="Roboto"/>
              <a:ea typeface="Roboto"/>
              <a:cs typeface="Roboto"/>
              <a:sym typeface="Roboto"/>
            </a:endParaRPr>
          </a:p>
          <a:p>
            <a:pPr marL="0" marR="0" lvl="0" indent="0" algn="l" rtl="0">
              <a:spcBef>
                <a:spcPts val="1000"/>
              </a:spcBef>
              <a:spcAft>
                <a:spcPts val="0"/>
              </a:spcAft>
              <a:buNone/>
            </a:pPr>
            <a:r>
              <a:rPr lang="en" sz="3600" b="1">
                <a:solidFill>
                  <a:srgbClr val="4A86E8"/>
                </a:solidFill>
                <a:latin typeface="Roboto"/>
                <a:ea typeface="Roboto"/>
                <a:cs typeface="Roboto"/>
                <a:sym typeface="Roboto"/>
              </a:rPr>
              <a:t>31%</a:t>
            </a:r>
            <a:endParaRPr sz="3600" b="1">
              <a:solidFill>
                <a:srgbClr val="4A86E8"/>
              </a:solidFill>
              <a:latin typeface="Roboto"/>
              <a:ea typeface="Roboto"/>
              <a:cs typeface="Roboto"/>
              <a:sym typeface="Roboto"/>
            </a:endParaRPr>
          </a:p>
        </p:txBody>
      </p:sp>
      <p:sp>
        <p:nvSpPr>
          <p:cNvPr id="189" name="Google Shape;189;p26"/>
          <p:cNvSpPr txBox="1"/>
          <p:nvPr/>
        </p:nvSpPr>
        <p:spPr>
          <a:xfrm>
            <a:off x="152400" y="2579750"/>
            <a:ext cx="4743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0"/>
              </a:spcAft>
              <a:buNone/>
            </a:pPr>
            <a:r>
              <a:rPr lang="en" sz="1600" b="1">
                <a:solidFill>
                  <a:schemeClr val="dk1"/>
                </a:solidFill>
                <a:latin typeface="Roboto"/>
                <a:ea typeface="Roboto"/>
                <a:cs typeface="Roboto"/>
                <a:sym typeface="Roboto"/>
              </a:rPr>
              <a:t>Why is review content important for your brand?</a:t>
            </a:r>
            <a:endParaRPr b="1"/>
          </a:p>
        </p:txBody>
      </p:sp>
      <p:sp>
        <p:nvSpPr>
          <p:cNvPr id="190" name="Google Shape;190;p26"/>
          <p:cNvSpPr txBox="1"/>
          <p:nvPr/>
        </p:nvSpPr>
        <p:spPr>
          <a:xfrm>
            <a:off x="297150" y="4841500"/>
            <a:ext cx="53205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i="1"/>
              <a:t>Source: Qualtrics.com, “20 online review stats to know in 2019”</a:t>
            </a:r>
            <a:endParaRPr sz="800" i="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7"/>
          <p:cNvSpPr txBox="1"/>
          <p:nvPr/>
        </p:nvSpPr>
        <p:spPr>
          <a:xfrm>
            <a:off x="894525" y="-354975"/>
            <a:ext cx="10932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27"/>
          <p:cNvSpPr/>
          <p:nvPr/>
        </p:nvSpPr>
        <p:spPr>
          <a:xfrm>
            <a:off x="107300" y="89700"/>
            <a:ext cx="8933700" cy="7323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7" name="Google Shape;197;p27"/>
          <p:cNvPicPr preferRelativeResize="0"/>
          <p:nvPr/>
        </p:nvPicPr>
        <p:blipFill>
          <a:blip r:embed="rId3">
            <a:alphaModFix/>
          </a:blip>
          <a:stretch>
            <a:fillRect/>
          </a:stretch>
        </p:blipFill>
        <p:spPr>
          <a:xfrm>
            <a:off x="7093250" y="4520866"/>
            <a:ext cx="1902524" cy="533759"/>
          </a:xfrm>
          <a:prstGeom prst="rect">
            <a:avLst/>
          </a:prstGeom>
          <a:noFill/>
          <a:ln>
            <a:noFill/>
          </a:ln>
        </p:spPr>
      </p:pic>
      <p:sp>
        <p:nvSpPr>
          <p:cNvPr id="198" name="Google Shape;198;p27"/>
          <p:cNvSpPr txBox="1">
            <a:spLocks noGrp="1"/>
          </p:cNvSpPr>
          <p:nvPr>
            <p:ph type="title"/>
          </p:nvPr>
        </p:nvSpPr>
        <p:spPr>
          <a:xfrm>
            <a:off x="311700" y="187125"/>
            <a:ext cx="8520600" cy="5727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FFFFFF"/>
                </a:solidFill>
                <a:latin typeface="Roboto"/>
                <a:ea typeface="Roboto"/>
                <a:cs typeface="Roboto"/>
                <a:sym typeface="Roboto"/>
              </a:rPr>
              <a:t>BuyersGuide.org - Overview</a:t>
            </a:r>
            <a:endParaRPr sz="2200">
              <a:solidFill>
                <a:srgbClr val="FFFFFF"/>
              </a:solidFill>
              <a:latin typeface="Roboto"/>
              <a:ea typeface="Roboto"/>
              <a:cs typeface="Roboto"/>
              <a:sym typeface="Roboto"/>
            </a:endParaRPr>
          </a:p>
          <a:p>
            <a:pPr marL="0" lvl="0" indent="0" algn="l" rtl="0">
              <a:spcBef>
                <a:spcPts val="0"/>
              </a:spcBef>
              <a:spcAft>
                <a:spcPts val="0"/>
              </a:spcAft>
              <a:buNone/>
            </a:pPr>
            <a:endParaRPr sz="2200">
              <a:solidFill>
                <a:srgbClr val="FFFFFF"/>
              </a:solidFill>
              <a:latin typeface="Roboto"/>
              <a:ea typeface="Roboto"/>
              <a:cs typeface="Roboto"/>
              <a:sym typeface="Roboto"/>
            </a:endParaRPr>
          </a:p>
          <a:p>
            <a:pPr marL="0" lvl="0" indent="0" algn="l" rtl="0">
              <a:spcBef>
                <a:spcPts val="0"/>
              </a:spcBef>
              <a:spcAft>
                <a:spcPts val="0"/>
              </a:spcAft>
              <a:buNone/>
            </a:pPr>
            <a:endParaRPr sz="2200" b="0">
              <a:solidFill>
                <a:srgbClr val="FFFFFF"/>
              </a:solidFill>
            </a:endParaRPr>
          </a:p>
        </p:txBody>
      </p:sp>
      <p:sp>
        <p:nvSpPr>
          <p:cNvPr id="199" name="Google Shape;199;p27"/>
          <p:cNvSpPr txBox="1"/>
          <p:nvPr/>
        </p:nvSpPr>
        <p:spPr>
          <a:xfrm>
            <a:off x="168800" y="932250"/>
            <a:ext cx="4873800" cy="2821800"/>
          </a:xfrm>
          <a:prstGeom prst="rect">
            <a:avLst/>
          </a:prstGeom>
          <a:noFill/>
          <a:ln>
            <a:noFill/>
          </a:ln>
        </p:spPr>
        <p:txBody>
          <a:bodyPr spcFirstLastPara="1" wrap="square" lIns="91425" tIns="91425" rIns="91425" bIns="91425" anchor="t" anchorCtr="0">
            <a:noAutofit/>
          </a:bodyPr>
          <a:lstStyle/>
          <a:p>
            <a:pPr marL="457200" marR="0" lvl="0" indent="-320675" algn="l" rtl="0">
              <a:lnSpc>
                <a:spcPct val="100000"/>
              </a:lnSpc>
              <a:spcBef>
                <a:spcPts val="0"/>
              </a:spcBef>
              <a:spcAft>
                <a:spcPts val="0"/>
              </a:spcAft>
              <a:buClr>
                <a:srgbClr val="000000"/>
              </a:buClr>
              <a:buSzPts val="1450"/>
              <a:buFont typeface="Arial"/>
              <a:buChar char="●"/>
            </a:pPr>
            <a:r>
              <a:rPr lang="en" sz="1450">
                <a:solidFill>
                  <a:srgbClr val="000000"/>
                </a:solidFill>
                <a:latin typeface="Roboto"/>
                <a:ea typeface="Roboto"/>
                <a:cs typeface="Roboto"/>
                <a:sym typeface="Roboto"/>
              </a:rPr>
              <a:t>Campaigns focus on </a:t>
            </a:r>
            <a:r>
              <a:rPr lang="en" sz="1450" b="1">
                <a:solidFill>
                  <a:srgbClr val="000000"/>
                </a:solidFill>
                <a:latin typeface="Roboto"/>
                <a:ea typeface="Roboto"/>
                <a:cs typeface="Roboto"/>
                <a:sym typeface="Roboto"/>
              </a:rPr>
              <a:t>early consumer interest</a:t>
            </a:r>
            <a:r>
              <a:rPr lang="en" sz="1450">
                <a:solidFill>
                  <a:srgbClr val="000000"/>
                </a:solidFill>
                <a:latin typeface="Roboto"/>
                <a:ea typeface="Roboto"/>
                <a:cs typeface="Roboto"/>
                <a:sym typeface="Roboto"/>
              </a:rPr>
              <a:t> keywords, tar</a:t>
            </a:r>
            <a:r>
              <a:rPr lang="en" sz="1450">
                <a:latin typeface="Roboto"/>
                <a:ea typeface="Roboto"/>
                <a:cs typeface="Roboto"/>
                <a:sym typeface="Roboto"/>
              </a:rPr>
              <a:t>geting new-to-brand customers</a:t>
            </a:r>
            <a:endParaRPr sz="1450">
              <a:latin typeface="Roboto"/>
              <a:ea typeface="Roboto"/>
              <a:cs typeface="Roboto"/>
              <a:sym typeface="Roboto"/>
            </a:endParaRPr>
          </a:p>
          <a:p>
            <a:pPr marL="457200" marR="0" lvl="0" indent="0" algn="l" rtl="0">
              <a:lnSpc>
                <a:spcPct val="100000"/>
              </a:lnSpc>
              <a:spcBef>
                <a:spcPts val="500"/>
              </a:spcBef>
              <a:spcAft>
                <a:spcPts val="0"/>
              </a:spcAft>
              <a:buNone/>
            </a:pPr>
            <a:endParaRPr sz="600">
              <a:latin typeface="Roboto"/>
              <a:ea typeface="Roboto"/>
              <a:cs typeface="Roboto"/>
              <a:sym typeface="Roboto"/>
            </a:endParaRPr>
          </a:p>
          <a:p>
            <a:pPr marL="457200" marR="0" lvl="0" indent="-320675" algn="l" rtl="0">
              <a:lnSpc>
                <a:spcPct val="100000"/>
              </a:lnSpc>
              <a:spcBef>
                <a:spcPts val="500"/>
              </a:spcBef>
              <a:spcAft>
                <a:spcPts val="0"/>
              </a:spcAft>
              <a:buClr>
                <a:srgbClr val="000000"/>
              </a:buClr>
              <a:buSzPts val="1450"/>
              <a:buFont typeface="Arial"/>
              <a:buChar char="●"/>
            </a:pPr>
            <a:r>
              <a:rPr lang="en" sz="1450">
                <a:latin typeface="Roboto"/>
                <a:ea typeface="Roboto"/>
                <a:cs typeface="Roboto"/>
                <a:sym typeface="Roboto"/>
              </a:rPr>
              <a:t>75-85% of paid search traffic comes from </a:t>
            </a:r>
            <a:r>
              <a:rPr lang="en" sz="1450" b="1">
                <a:latin typeface="Roboto"/>
                <a:ea typeface="Roboto"/>
                <a:cs typeface="Roboto"/>
                <a:sym typeface="Roboto"/>
              </a:rPr>
              <a:t>generic, non-branded </a:t>
            </a:r>
            <a:r>
              <a:rPr lang="en" sz="1450">
                <a:latin typeface="Roboto"/>
                <a:ea typeface="Roboto"/>
                <a:cs typeface="Roboto"/>
                <a:sym typeface="Roboto"/>
              </a:rPr>
              <a:t>ad campaigns</a:t>
            </a:r>
            <a:endParaRPr sz="1450">
              <a:latin typeface="Roboto"/>
              <a:ea typeface="Roboto"/>
              <a:cs typeface="Roboto"/>
              <a:sym typeface="Roboto"/>
            </a:endParaRPr>
          </a:p>
          <a:p>
            <a:pPr marL="457200" marR="0" lvl="0" indent="0" algn="l" rtl="0">
              <a:lnSpc>
                <a:spcPct val="100000"/>
              </a:lnSpc>
              <a:spcBef>
                <a:spcPts val="500"/>
              </a:spcBef>
              <a:spcAft>
                <a:spcPts val="0"/>
              </a:spcAft>
              <a:buNone/>
            </a:pPr>
            <a:endParaRPr sz="600">
              <a:latin typeface="Roboto"/>
              <a:ea typeface="Roboto"/>
              <a:cs typeface="Roboto"/>
              <a:sym typeface="Roboto"/>
            </a:endParaRPr>
          </a:p>
          <a:p>
            <a:pPr marL="457200" lvl="0" indent="-320675" algn="l" rtl="0">
              <a:spcBef>
                <a:spcPts val="500"/>
              </a:spcBef>
              <a:spcAft>
                <a:spcPts val="0"/>
              </a:spcAft>
              <a:buClr>
                <a:schemeClr val="dk1"/>
              </a:buClr>
              <a:buSzPts val="1450"/>
              <a:buChar char="●"/>
            </a:pPr>
            <a:r>
              <a:rPr lang="en">
                <a:solidFill>
                  <a:schemeClr val="dk1"/>
                </a:solidFill>
                <a:latin typeface="Roboto"/>
                <a:ea typeface="Roboto"/>
                <a:cs typeface="Roboto"/>
                <a:sym typeface="Roboto"/>
              </a:rPr>
              <a:t>Merchants are ranked according to Wickfire’s proprietary </a:t>
            </a:r>
            <a:r>
              <a:rPr lang="en" b="1">
                <a:solidFill>
                  <a:schemeClr val="dk1"/>
                </a:solidFill>
                <a:latin typeface="Roboto"/>
                <a:ea typeface="Roboto"/>
                <a:cs typeface="Roboto"/>
                <a:sym typeface="Roboto"/>
              </a:rPr>
              <a:t>Review Merchant Index</a:t>
            </a:r>
            <a:r>
              <a:rPr lang="en">
                <a:solidFill>
                  <a:schemeClr val="dk1"/>
                </a:solidFill>
                <a:latin typeface="Roboto"/>
                <a:ea typeface="Roboto"/>
                <a:cs typeface="Roboto"/>
                <a:sym typeface="Roboto"/>
              </a:rPr>
              <a:t>, which takes into account user engagement, conversion rate, and CPA for each brand, among other factors</a:t>
            </a:r>
            <a:endParaRPr sz="1450">
              <a:solidFill>
                <a:schemeClr val="dk1"/>
              </a:solidFill>
              <a:latin typeface="Roboto"/>
              <a:ea typeface="Roboto"/>
              <a:cs typeface="Roboto"/>
              <a:sym typeface="Roboto"/>
            </a:endParaRPr>
          </a:p>
          <a:p>
            <a:pPr marL="457200" lvl="0" indent="0" algn="l" rtl="0">
              <a:spcBef>
                <a:spcPts val="500"/>
              </a:spcBef>
              <a:spcAft>
                <a:spcPts val="0"/>
              </a:spcAft>
              <a:buNone/>
            </a:pPr>
            <a:endParaRPr sz="600">
              <a:solidFill>
                <a:schemeClr val="dk1"/>
              </a:solidFill>
              <a:latin typeface="Roboto"/>
              <a:ea typeface="Roboto"/>
              <a:cs typeface="Roboto"/>
              <a:sym typeface="Roboto"/>
            </a:endParaRPr>
          </a:p>
          <a:p>
            <a:pPr marL="457200" lvl="0" indent="-320675" algn="l" rtl="0">
              <a:spcBef>
                <a:spcPts val="500"/>
              </a:spcBef>
              <a:spcAft>
                <a:spcPts val="0"/>
              </a:spcAft>
              <a:buClr>
                <a:schemeClr val="dk1"/>
              </a:buClr>
              <a:buSzPts val="1450"/>
              <a:buChar char="●"/>
            </a:pPr>
            <a:r>
              <a:rPr lang="en" sz="1450">
                <a:solidFill>
                  <a:schemeClr val="dk1"/>
                </a:solidFill>
                <a:latin typeface="Roboto"/>
                <a:ea typeface="Roboto"/>
                <a:cs typeface="Roboto"/>
                <a:sym typeface="Roboto"/>
              </a:rPr>
              <a:t>Optional: Brand reputation search traffic (TM + review) is directed to a review page featuring advertised brand in the #1 position over all competitors</a:t>
            </a:r>
            <a:endParaRPr sz="1450">
              <a:solidFill>
                <a:schemeClr val="dk1"/>
              </a:solidFill>
              <a:latin typeface="Roboto"/>
              <a:ea typeface="Roboto"/>
              <a:cs typeface="Roboto"/>
              <a:sym typeface="Roboto"/>
            </a:endParaRPr>
          </a:p>
          <a:p>
            <a:pPr marL="914400" lvl="1" indent="-320675" algn="l" rtl="0">
              <a:spcBef>
                <a:spcPts val="500"/>
              </a:spcBef>
              <a:spcAft>
                <a:spcPts val="500"/>
              </a:spcAft>
              <a:buClr>
                <a:schemeClr val="dk1"/>
              </a:buClr>
              <a:buSzPts val="1450"/>
              <a:buFont typeface="Roboto"/>
              <a:buChar char="○"/>
            </a:pPr>
            <a:r>
              <a:rPr lang="en" sz="1450">
                <a:solidFill>
                  <a:schemeClr val="dk1"/>
                </a:solidFill>
                <a:latin typeface="Roboto"/>
                <a:ea typeface="Roboto"/>
                <a:cs typeface="Roboto"/>
                <a:sym typeface="Roboto"/>
              </a:rPr>
              <a:t>Helps control review messaging and </a:t>
            </a:r>
            <a:r>
              <a:rPr lang="en" sz="1450" b="1">
                <a:solidFill>
                  <a:schemeClr val="dk1"/>
                </a:solidFill>
                <a:latin typeface="Roboto"/>
                <a:ea typeface="Roboto"/>
                <a:cs typeface="Roboto"/>
                <a:sym typeface="Roboto"/>
              </a:rPr>
              <a:t>displace competitors</a:t>
            </a:r>
            <a:r>
              <a:rPr lang="en" sz="1450">
                <a:solidFill>
                  <a:schemeClr val="dk1"/>
                </a:solidFill>
                <a:latin typeface="Roboto"/>
                <a:ea typeface="Roboto"/>
                <a:cs typeface="Roboto"/>
                <a:sym typeface="Roboto"/>
              </a:rPr>
              <a:t> bidding on branded terms</a:t>
            </a:r>
            <a:endParaRPr sz="1450">
              <a:latin typeface="Roboto"/>
              <a:ea typeface="Roboto"/>
              <a:cs typeface="Roboto"/>
              <a:sym typeface="Roboto"/>
            </a:endParaRPr>
          </a:p>
        </p:txBody>
      </p:sp>
      <p:pic>
        <p:nvPicPr>
          <p:cNvPr id="200" name="Google Shape;200;p27"/>
          <p:cNvPicPr preferRelativeResize="0"/>
          <p:nvPr/>
        </p:nvPicPr>
        <p:blipFill>
          <a:blip r:embed="rId4">
            <a:alphaModFix/>
          </a:blip>
          <a:stretch>
            <a:fillRect/>
          </a:stretch>
        </p:blipFill>
        <p:spPr>
          <a:xfrm>
            <a:off x="5225225" y="1023375"/>
            <a:ext cx="3555317" cy="3546476"/>
          </a:xfrm>
          <a:prstGeom prst="rect">
            <a:avLst/>
          </a:prstGeom>
          <a:noFill/>
          <a:ln>
            <a:noFill/>
          </a:ln>
          <a:effectLst>
            <a:outerShdw blurRad="57150" dist="19050" dir="5400000" algn="bl" rotWithShape="0">
              <a:srgbClr val="000000">
                <a:alpha val="50000"/>
              </a:srgbClr>
            </a:outerShdw>
          </a:effectLst>
        </p:spPr>
      </p:pic>
      <p:sp>
        <p:nvSpPr>
          <p:cNvPr id="201" name="Google Shape;201;p27"/>
          <p:cNvSpPr/>
          <p:nvPr/>
        </p:nvSpPr>
        <p:spPr>
          <a:xfrm>
            <a:off x="5738925" y="1697700"/>
            <a:ext cx="2899800" cy="732300"/>
          </a:xfrm>
          <a:prstGeom prst="roundRect">
            <a:avLst>
              <a:gd name="adj" fmla="val 16667"/>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28"/>
          <p:cNvPicPr preferRelativeResize="0"/>
          <p:nvPr/>
        </p:nvPicPr>
        <p:blipFill rotWithShape="1">
          <a:blip r:embed="rId3">
            <a:alphaModFix/>
          </a:blip>
          <a:srcRect b="68816"/>
          <a:stretch/>
        </p:blipFill>
        <p:spPr>
          <a:xfrm>
            <a:off x="6530100" y="908550"/>
            <a:ext cx="2465673" cy="1680002"/>
          </a:xfrm>
          <a:prstGeom prst="rect">
            <a:avLst/>
          </a:prstGeom>
          <a:noFill/>
          <a:ln>
            <a:noFill/>
          </a:ln>
          <a:effectLst>
            <a:outerShdw blurRad="57150" dist="19050" dir="5400000" algn="bl" rotWithShape="0">
              <a:srgbClr val="000000">
                <a:alpha val="50000"/>
              </a:srgbClr>
            </a:outerShdw>
          </a:effectLst>
        </p:spPr>
      </p:pic>
      <p:sp>
        <p:nvSpPr>
          <p:cNvPr id="207" name="Google Shape;207;p28"/>
          <p:cNvSpPr txBox="1"/>
          <p:nvPr/>
        </p:nvSpPr>
        <p:spPr>
          <a:xfrm>
            <a:off x="894525" y="-354975"/>
            <a:ext cx="10932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p28"/>
          <p:cNvSpPr/>
          <p:nvPr/>
        </p:nvSpPr>
        <p:spPr>
          <a:xfrm>
            <a:off x="107300" y="89700"/>
            <a:ext cx="8933700" cy="7323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9" name="Google Shape;209;p28"/>
          <p:cNvPicPr preferRelativeResize="0"/>
          <p:nvPr/>
        </p:nvPicPr>
        <p:blipFill>
          <a:blip r:embed="rId4">
            <a:alphaModFix/>
          </a:blip>
          <a:stretch>
            <a:fillRect/>
          </a:stretch>
        </p:blipFill>
        <p:spPr>
          <a:xfrm>
            <a:off x="7093250" y="4520866"/>
            <a:ext cx="1902524" cy="533759"/>
          </a:xfrm>
          <a:prstGeom prst="rect">
            <a:avLst/>
          </a:prstGeom>
          <a:noFill/>
          <a:ln>
            <a:noFill/>
          </a:ln>
        </p:spPr>
      </p:pic>
      <p:sp>
        <p:nvSpPr>
          <p:cNvPr id="210" name="Google Shape;210;p28"/>
          <p:cNvSpPr txBox="1">
            <a:spLocks noGrp="1"/>
          </p:cNvSpPr>
          <p:nvPr>
            <p:ph type="title"/>
          </p:nvPr>
        </p:nvSpPr>
        <p:spPr>
          <a:xfrm>
            <a:off x="311700" y="187125"/>
            <a:ext cx="8520600" cy="5727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FFFFFF"/>
                </a:solidFill>
                <a:latin typeface="Roboto"/>
                <a:ea typeface="Roboto"/>
                <a:cs typeface="Roboto"/>
                <a:sym typeface="Roboto"/>
              </a:rPr>
              <a:t>BuyersGuide.org - Purchase Funnel</a:t>
            </a:r>
            <a:endParaRPr sz="2200">
              <a:solidFill>
                <a:srgbClr val="FFFFFF"/>
              </a:solidFill>
              <a:latin typeface="Roboto"/>
              <a:ea typeface="Roboto"/>
              <a:cs typeface="Roboto"/>
              <a:sym typeface="Roboto"/>
            </a:endParaRPr>
          </a:p>
          <a:p>
            <a:pPr marL="0" lvl="0" indent="0" algn="l" rtl="0">
              <a:spcBef>
                <a:spcPts val="0"/>
              </a:spcBef>
              <a:spcAft>
                <a:spcPts val="0"/>
              </a:spcAft>
              <a:buNone/>
            </a:pPr>
            <a:endParaRPr sz="2200">
              <a:solidFill>
                <a:srgbClr val="FFFFFF"/>
              </a:solidFill>
              <a:latin typeface="Roboto"/>
              <a:ea typeface="Roboto"/>
              <a:cs typeface="Roboto"/>
              <a:sym typeface="Roboto"/>
            </a:endParaRPr>
          </a:p>
          <a:p>
            <a:pPr marL="0" lvl="0" indent="0" algn="l" rtl="0">
              <a:spcBef>
                <a:spcPts val="0"/>
              </a:spcBef>
              <a:spcAft>
                <a:spcPts val="0"/>
              </a:spcAft>
              <a:buNone/>
            </a:pPr>
            <a:endParaRPr sz="2200" b="0">
              <a:solidFill>
                <a:srgbClr val="FFFFFF"/>
              </a:solidFill>
            </a:endParaRPr>
          </a:p>
        </p:txBody>
      </p:sp>
      <p:pic>
        <p:nvPicPr>
          <p:cNvPr id="211" name="Google Shape;211;p28"/>
          <p:cNvPicPr preferRelativeResize="0"/>
          <p:nvPr/>
        </p:nvPicPr>
        <p:blipFill>
          <a:blip r:embed="rId5">
            <a:alphaModFix/>
          </a:blip>
          <a:stretch>
            <a:fillRect/>
          </a:stretch>
        </p:blipFill>
        <p:spPr>
          <a:xfrm>
            <a:off x="182438" y="908552"/>
            <a:ext cx="3752974" cy="1490825"/>
          </a:xfrm>
          <a:prstGeom prst="rect">
            <a:avLst/>
          </a:prstGeom>
          <a:noFill/>
          <a:ln>
            <a:noFill/>
          </a:ln>
          <a:effectLst>
            <a:outerShdw blurRad="57150" dist="19050" dir="5400000" algn="bl" rotWithShape="0">
              <a:srgbClr val="000000">
                <a:alpha val="50000"/>
              </a:srgbClr>
            </a:outerShdw>
          </a:effectLst>
        </p:spPr>
      </p:pic>
      <p:sp>
        <p:nvSpPr>
          <p:cNvPr id="212" name="Google Shape;212;p28"/>
          <p:cNvSpPr/>
          <p:nvPr/>
        </p:nvSpPr>
        <p:spPr>
          <a:xfrm>
            <a:off x="762375" y="1664925"/>
            <a:ext cx="2964300" cy="686400"/>
          </a:xfrm>
          <a:prstGeom prst="roundRect">
            <a:avLst>
              <a:gd name="adj" fmla="val 16667"/>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pic>
        <p:nvPicPr>
          <p:cNvPr id="213" name="Google Shape;213;p28"/>
          <p:cNvPicPr preferRelativeResize="0"/>
          <p:nvPr/>
        </p:nvPicPr>
        <p:blipFill>
          <a:blip r:embed="rId6">
            <a:alphaModFix/>
          </a:blip>
          <a:stretch>
            <a:fillRect/>
          </a:stretch>
        </p:blipFill>
        <p:spPr>
          <a:xfrm>
            <a:off x="2038176" y="1913426"/>
            <a:ext cx="4377201" cy="2767825"/>
          </a:xfrm>
          <a:prstGeom prst="rect">
            <a:avLst/>
          </a:prstGeom>
          <a:noFill/>
          <a:ln>
            <a:noFill/>
          </a:ln>
          <a:effectLst>
            <a:outerShdw blurRad="57150" dist="19050" dir="5400000" algn="bl" rotWithShape="0">
              <a:srgbClr val="000000">
                <a:alpha val="50000"/>
              </a:srgbClr>
            </a:outerShdw>
          </a:effectLst>
        </p:spPr>
      </p:pic>
      <p:cxnSp>
        <p:nvCxnSpPr>
          <p:cNvPr id="214" name="Google Shape;214;p28"/>
          <p:cNvCxnSpPr/>
          <p:nvPr/>
        </p:nvCxnSpPr>
        <p:spPr>
          <a:xfrm>
            <a:off x="1146825" y="2351325"/>
            <a:ext cx="1214100" cy="501300"/>
          </a:xfrm>
          <a:prstGeom prst="straightConnector1">
            <a:avLst/>
          </a:prstGeom>
          <a:noFill/>
          <a:ln w="19050" cap="flat" cmpd="sng">
            <a:solidFill>
              <a:srgbClr val="FF9900"/>
            </a:solidFill>
            <a:prstDash val="solid"/>
            <a:round/>
            <a:headEnd type="none" w="med" len="med"/>
            <a:tailEnd type="triangle" w="med" len="med"/>
          </a:ln>
        </p:spPr>
      </p:cxnSp>
      <p:cxnSp>
        <p:nvCxnSpPr>
          <p:cNvPr id="215" name="Google Shape;215;p28"/>
          <p:cNvCxnSpPr/>
          <p:nvPr/>
        </p:nvCxnSpPr>
        <p:spPr>
          <a:xfrm rot="10800000" flipH="1">
            <a:off x="5736900" y="1932975"/>
            <a:ext cx="978300" cy="1093200"/>
          </a:xfrm>
          <a:prstGeom prst="straightConnector1">
            <a:avLst/>
          </a:prstGeom>
          <a:noFill/>
          <a:ln w="19050" cap="flat" cmpd="sng">
            <a:solidFill>
              <a:srgbClr val="FF9900"/>
            </a:solidFill>
            <a:prstDash val="solid"/>
            <a:round/>
            <a:headEnd type="none" w="med" len="med"/>
            <a:tailEnd type="triangle" w="med" len="med"/>
          </a:ln>
        </p:spPr>
      </p:cxnSp>
      <p:pic>
        <p:nvPicPr>
          <p:cNvPr id="216" name="Google Shape;216;p28"/>
          <p:cNvPicPr preferRelativeResize="0"/>
          <p:nvPr/>
        </p:nvPicPr>
        <p:blipFill rotWithShape="1">
          <a:blip r:embed="rId7">
            <a:alphaModFix/>
          </a:blip>
          <a:srcRect b="76858"/>
          <a:stretch/>
        </p:blipFill>
        <p:spPr>
          <a:xfrm>
            <a:off x="6530100" y="2737275"/>
            <a:ext cx="1902523" cy="2289260"/>
          </a:xfrm>
          <a:prstGeom prst="rect">
            <a:avLst/>
          </a:prstGeom>
          <a:noFill/>
          <a:ln>
            <a:noFill/>
          </a:ln>
          <a:effectLst>
            <a:outerShdw blurRad="57150" dist="19050" dir="5400000" algn="bl" rotWithShape="0">
              <a:srgbClr val="000000">
                <a:alpha val="50000"/>
              </a:srgbClr>
            </a:outerShdw>
          </a:effectLst>
        </p:spPr>
      </p:pic>
      <p:cxnSp>
        <p:nvCxnSpPr>
          <p:cNvPr id="217" name="Google Shape;217;p28"/>
          <p:cNvCxnSpPr/>
          <p:nvPr/>
        </p:nvCxnSpPr>
        <p:spPr>
          <a:xfrm>
            <a:off x="4250988" y="3392738"/>
            <a:ext cx="2447400" cy="889200"/>
          </a:xfrm>
          <a:prstGeom prst="straightConnector1">
            <a:avLst/>
          </a:prstGeom>
          <a:noFill/>
          <a:ln w="19050" cap="flat" cmpd="sng">
            <a:solidFill>
              <a:srgbClr val="FF9900"/>
            </a:solidFill>
            <a:prstDash val="solid"/>
            <a:round/>
            <a:headEnd type="none" w="med" len="med"/>
            <a:tailEnd type="triangle" w="med" len="med"/>
          </a:ln>
        </p:spPr>
      </p:cxnSp>
      <p:sp>
        <p:nvSpPr>
          <p:cNvPr id="218" name="Google Shape;218;p28"/>
          <p:cNvSpPr txBox="1"/>
          <p:nvPr/>
        </p:nvSpPr>
        <p:spPr>
          <a:xfrm>
            <a:off x="182450" y="2588538"/>
            <a:ext cx="1816200" cy="86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500"/>
              </a:spcAft>
              <a:buNone/>
            </a:pPr>
            <a:r>
              <a:rPr lang="en" sz="1450">
                <a:solidFill>
                  <a:schemeClr val="dk1"/>
                </a:solidFill>
                <a:latin typeface="Roboto"/>
                <a:ea typeface="Roboto"/>
                <a:cs typeface="Roboto"/>
                <a:sym typeface="Roboto"/>
              </a:rPr>
              <a:t>Customer types in search query, clicks on a </a:t>
            </a:r>
            <a:r>
              <a:rPr lang="en" sz="1450" b="1">
                <a:latin typeface="Roboto"/>
                <a:ea typeface="Roboto"/>
                <a:cs typeface="Roboto"/>
                <a:sym typeface="Roboto"/>
              </a:rPr>
              <a:t>detailed Buyer’s Guide ad</a:t>
            </a:r>
            <a:endParaRPr b="1"/>
          </a:p>
        </p:txBody>
      </p:sp>
      <p:sp>
        <p:nvSpPr>
          <p:cNvPr id="219" name="Google Shape;219;p28"/>
          <p:cNvSpPr txBox="1"/>
          <p:nvPr/>
        </p:nvSpPr>
        <p:spPr>
          <a:xfrm>
            <a:off x="4037400" y="873025"/>
            <a:ext cx="2390700" cy="86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500"/>
              </a:spcAft>
              <a:buNone/>
            </a:pPr>
            <a:r>
              <a:rPr lang="en" sz="1450">
                <a:solidFill>
                  <a:schemeClr val="dk1"/>
                </a:solidFill>
                <a:latin typeface="Roboto"/>
                <a:ea typeface="Roboto"/>
                <a:cs typeface="Roboto"/>
                <a:sym typeface="Roboto"/>
              </a:rPr>
              <a:t>and is taken to a review vertical </a:t>
            </a:r>
            <a:r>
              <a:rPr lang="en" sz="1450" b="1">
                <a:solidFill>
                  <a:schemeClr val="dk1"/>
                </a:solidFill>
                <a:latin typeface="Roboto"/>
                <a:ea typeface="Roboto"/>
                <a:cs typeface="Roboto"/>
                <a:sym typeface="Roboto"/>
              </a:rPr>
              <a:t>optimized to drive sales </a:t>
            </a:r>
            <a:r>
              <a:rPr lang="en" sz="1450">
                <a:solidFill>
                  <a:schemeClr val="dk1"/>
                </a:solidFill>
                <a:latin typeface="Roboto"/>
                <a:ea typeface="Roboto"/>
                <a:cs typeface="Roboto"/>
                <a:sym typeface="Roboto"/>
              </a:rPr>
              <a:t>and customer education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1000"/>
                                        <p:tgtEl>
                                          <p:spTgt spid="212"/>
                                        </p:tgtEl>
                                      </p:cBhvr>
                                    </p:animEffect>
                                  </p:childTnLst>
                                </p:cTn>
                              </p:par>
                              <p:par>
                                <p:cTn id="8" presetID="10" presetClass="entr" presetSubtype="0" fill="hold" nodeType="withEffect">
                                  <p:stCondLst>
                                    <p:cond delay="0"/>
                                  </p:stCondLst>
                                  <p:childTnLst>
                                    <p:set>
                                      <p:cBhvr>
                                        <p:cTn id="9" dur="1" fill="hold">
                                          <p:stCondLst>
                                            <p:cond delay="0"/>
                                          </p:stCondLst>
                                        </p:cTn>
                                        <p:tgtEl>
                                          <p:spTgt spid="214"/>
                                        </p:tgtEl>
                                        <p:attrNameLst>
                                          <p:attrName>style.visibility</p:attrName>
                                        </p:attrNameLst>
                                      </p:cBhvr>
                                      <p:to>
                                        <p:strVal val="visible"/>
                                      </p:to>
                                    </p:set>
                                    <p:animEffect transition="in" filter="fade">
                                      <p:cBhvr>
                                        <p:cTn id="10" dur="1000"/>
                                        <p:tgtEl>
                                          <p:spTgt spid="214"/>
                                        </p:tgtEl>
                                      </p:cBhvr>
                                    </p:animEffect>
                                  </p:childTnLst>
                                </p:cTn>
                              </p:par>
                              <p:par>
                                <p:cTn id="11" presetID="10" presetClass="entr" presetSubtype="0" fill="hold" nodeType="withEffect">
                                  <p:stCondLst>
                                    <p:cond delay="0"/>
                                  </p:stCondLst>
                                  <p:childTnLst>
                                    <p:set>
                                      <p:cBhvr>
                                        <p:cTn id="12" dur="1" fill="hold">
                                          <p:stCondLst>
                                            <p:cond delay="0"/>
                                          </p:stCondLst>
                                        </p:cTn>
                                        <p:tgtEl>
                                          <p:spTgt spid="213"/>
                                        </p:tgtEl>
                                        <p:attrNameLst>
                                          <p:attrName>style.visibility</p:attrName>
                                        </p:attrNameLst>
                                      </p:cBhvr>
                                      <p:to>
                                        <p:strVal val="visible"/>
                                      </p:to>
                                    </p:set>
                                    <p:animEffect transition="in" filter="fade">
                                      <p:cBhvr>
                                        <p:cTn id="13" dur="1000"/>
                                        <p:tgtEl>
                                          <p:spTgt spid="213"/>
                                        </p:tgtEl>
                                      </p:cBhvr>
                                    </p:animEffect>
                                  </p:childTnLst>
                                </p:cTn>
                              </p:par>
                              <p:par>
                                <p:cTn id="14" presetID="10" presetClass="entr" presetSubtype="0" fill="hold" nodeType="withEffect">
                                  <p:stCondLst>
                                    <p:cond delay="0"/>
                                  </p:stCondLst>
                                  <p:childTnLst>
                                    <p:set>
                                      <p:cBhvr>
                                        <p:cTn id="15" dur="1" fill="hold">
                                          <p:stCondLst>
                                            <p:cond delay="0"/>
                                          </p:stCondLst>
                                        </p:cTn>
                                        <p:tgtEl>
                                          <p:spTgt spid="219"/>
                                        </p:tgtEl>
                                        <p:attrNameLst>
                                          <p:attrName>style.visibility</p:attrName>
                                        </p:attrNameLst>
                                      </p:cBhvr>
                                      <p:to>
                                        <p:strVal val="visible"/>
                                      </p:to>
                                    </p:set>
                                    <p:animEffect transition="in" filter="fade">
                                      <p:cBhvr>
                                        <p:cTn id="16" dur="1000"/>
                                        <p:tgtEl>
                                          <p:spTgt spid="2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7"/>
                                        </p:tgtEl>
                                        <p:attrNameLst>
                                          <p:attrName>style.visibility</p:attrName>
                                        </p:attrNameLst>
                                      </p:cBhvr>
                                      <p:to>
                                        <p:strVal val="visible"/>
                                      </p:to>
                                    </p:set>
                                    <p:animEffect transition="in" filter="fade">
                                      <p:cBhvr>
                                        <p:cTn id="21" dur="1000"/>
                                        <p:tgtEl>
                                          <p:spTgt spid="217"/>
                                        </p:tgtEl>
                                      </p:cBhvr>
                                    </p:animEffect>
                                  </p:childTnLst>
                                </p:cTn>
                              </p:par>
                              <p:par>
                                <p:cTn id="22" presetID="10" presetClass="entr" presetSubtype="0" fill="hold" nodeType="withEffect">
                                  <p:stCondLst>
                                    <p:cond delay="0"/>
                                  </p:stCondLst>
                                  <p:childTnLst>
                                    <p:set>
                                      <p:cBhvr>
                                        <p:cTn id="23" dur="1" fill="hold">
                                          <p:stCondLst>
                                            <p:cond delay="0"/>
                                          </p:stCondLst>
                                        </p:cTn>
                                        <p:tgtEl>
                                          <p:spTgt spid="216"/>
                                        </p:tgtEl>
                                        <p:attrNameLst>
                                          <p:attrName>style.visibility</p:attrName>
                                        </p:attrNameLst>
                                      </p:cBhvr>
                                      <p:to>
                                        <p:strVal val="visible"/>
                                      </p:to>
                                    </p:set>
                                    <p:animEffect transition="in" filter="fade">
                                      <p:cBhvr>
                                        <p:cTn id="24" dur="1000"/>
                                        <p:tgtEl>
                                          <p:spTgt spid="2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5"/>
                                        </p:tgtEl>
                                        <p:attrNameLst>
                                          <p:attrName>style.visibility</p:attrName>
                                        </p:attrNameLst>
                                      </p:cBhvr>
                                      <p:to>
                                        <p:strVal val="visible"/>
                                      </p:to>
                                    </p:set>
                                    <p:animEffect transition="in" filter="fade">
                                      <p:cBhvr>
                                        <p:cTn id="29" dur="1000"/>
                                        <p:tgtEl>
                                          <p:spTgt spid="215"/>
                                        </p:tgtEl>
                                      </p:cBhvr>
                                    </p:animEffect>
                                  </p:childTnLst>
                                </p:cTn>
                              </p:par>
                              <p:par>
                                <p:cTn id="30" presetID="10" presetClass="entr" presetSubtype="0" fill="hold" nodeType="withEffect">
                                  <p:stCondLst>
                                    <p:cond delay="0"/>
                                  </p:stCondLst>
                                  <p:childTnLst>
                                    <p:set>
                                      <p:cBhvr>
                                        <p:cTn id="31" dur="1" fill="hold">
                                          <p:stCondLst>
                                            <p:cond delay="0"/>
                                          </p:stCondLst>
                                        </p:cTn>
                                        <p:tgtEl>
                                          <p:spTgt spid="206"/>
                                        </p:tgtEl>
                                        <p:attrNameLst>
                                          <p:attrName>style.visibility</p:attrName>
                                        </p:attrNameLst>
                                      </p:cBhvr>
                                      <p:to>
                                        <p:strVal val="visible"/>
                                      </p:to>
                                    </p:set>
                                    <p:animEffect transition="in" filter="fade">
                                      <p:cBhvr>
                                        <p:cTn id="32" dur="10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9"/>
          <p:cNvSpPr txBox="1"/>
          <p:nvPr/>
        </p:nvSpPr>
        <p:spPr>
          <a:xfrm>
            <a:off x="894525" y="-354975"/>
            <a:ext cx="10932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29"/>
          <p:cNvSpPr/>
          <p:nvPr/>
        </p:nvSpPr>
        <p:spPr>
          <a:xfrm>
            <a:off x="107300" y="89700"/>
            <a:ext cx="8933700" cy="7323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6" name="Google Shape;226;p29"/>
          <p:cNvPicPr preferRelativeResize="0"/>
          <p:nvPr/>
        </p:nvPicPr>
        <p:blipFill>
          <a:blip r:embed="rId3">
            <a:alphaModFix/>
          </a:blip>
          <a:stretch>
            <a:fillRect/>
          </a:stretch>
        </p:blipFill>
        <p:spPr>
          <a:xfrm>
            <a:off x="7093250" y="4520866"/>
            <a:ext cx="1902524" cy="533759"/>
          </a:xfrm>
          <a:prstGeom prst="rect">
            <a:avLst/>
          </a:prstGeom>
          <a:noFill/>
          <a:ln>
            <a:noFill/>
          </a:ln>
        </p:spPr>
      </p:pic>
      <p:sp>
        <p:nvSpPr>
          <p:cNvPr id="227" name="Google Shape;227;p29"/>
          <p:cNvSpPr txBox="1">
            <a:spLocks noGrp="1"/>
          </p:cNvSpPr>
          <p:nvPr>
            <p:ph type="title"/>
          </p:nvPr>
        </p:nvSpPr>
        <p:spPr>
          <a:xfrm>
            <a:off x="311700" y="187125"/>
            <a:ext cx="8520600" cy="5727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FFFFFF"/>
                </a:solidFill>
                <a:latin typeface="Roboto"/>
                <a:ea typeface="Roboto"/>
                <a:cs typeface="Roboto"/>
                <a:sym typeface="Roboto"/>
              </a:rPr>
              <a:t>BuyersGuide.org - Vertical Templates</a:t>
            </a:r>
            <a:endParaRPr sz="2200">
              <a:solidFill>
                <a:srgbClr val="FFFFFF"/>
              </a:solidFill>
              <a:latin typeface="Roboto"/>
              <a:ea typeface="Roboto"/>
              <a:cs typeface="Roboto"/>
              <a:sym typeface="Roboto"/>
            </a:endParaRPr>
          </a:p>
          <a:p>
            <a:pPr marL="0" lvl="0" indent="0" algn="l" rtl="0">
              <a:spcBef>
                <a:spcPts val="0"/>
              </a:spcBef>
              <a:spcAft>
                <a:spcPts val="0"/>
              </a:spcAft>
              <a:buNone/>
            </a:pPr>
            <a:endParaRPr sz="2200" b="0">
              <a:solidFill>
                <a:srgbClr val="FFFFFF"/>
              </a:solidFill>
            </a:endParaRPr>
          </a:p>
        </p:txBody>
      </p:sp>
      <p:pic>
        <p:nvPicPr>
          <p:cNvPr id="228" name="Google Shape;228;p29"/>
          <p:cNvPicPr preferRelativeResize="0"/>
          <p:nvPr/>
        </p:nvPicPr>
        <p:blipFill>
          <a:blip r:embed="rId4">
            <a:alphaModFix/>
          </a:blip>
          <a:stretch>
            <a:fillRect/>
          </a:stretch>
        </p:blipFill>
        <p:spPr>
          <a:xfrm>
            <a:off x="4122502" y="964898"/>
            <a:ext cx="4812350" cy="3042975"/>
          </a:xfrm>
          <a:prstGeom prst="rect">
            <a:avLst/>
          </a:prstGeom>
          <a:noFill/>
          <a:ln>
            <a:noFill/>
          </a:ln>
          <a:effectLst>
            <a:outerShdw blurRad="57150" dist="19050" dir="5400000" algn="bl" rotWithShape="0">
              <a:srgbClr val="000000">
                <a:alpha val="50000"/>
              </a:srgbClr>
            </a:outerShdw>
          </a:effectLst>
        </p:spPr>
      </p:pic>
      <p:sp>
        <p:nvSpPr>
          <p:cNvPr id="229" name="Google Shape;229;p29"/>
          <p:cNvSpPr/>
          <p:nvPr/>
        </p:nvSpPr>
        <p:spPr>
          <a:xfrm>
            <a:off x="4210600" y="3394438"/>
            <a:ext cx="897600" cy="213000"/>
          </a:xfrm>
          <a:prstGeom prst="roundRect">
            <a:avLst>
              <a:gd name="adj" fmla="val 16667"/>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pic>
        <p:nvPicPr>
          <p:cNvPr id="230" name="Google Shape;230;p29"/>
          <p:cNvPicPr preferRelativeResize="0"/>
          <p:nvPr/>
        </p:nvPicPr>
        <p:blipFill>
          <a:blip r:embed="rId5">
            <a:alphaModFix/>
          </a:blip>
          <a:stretch>
            <a:fillRect/>
          </a:stretch>
        </p:blipFill>
        <p:spPr>
          <a:xfrm>
            <a:off x="311700" y="964900"/>
            <a:ext cx="2963110" cy="2266850"/>
          </a:xfrm>
          <a:prstGeom prst="rect">
            <a:avLst/>
          </a:prstGeom>
          <a:noFill/>
          <a:ln>
            <a:noFill/>
          </a:ln>
          <a:effectLst>
            <a:outerShdw blurRad="57150" dist="19050" dir="5400000" algn="bl" rotWithShape="0">
              <a:srgbClr val="000000">
                <a:alpha val="50000"/>
              </a:srgbClr>
            </a:outerShdw>
          </a:effectLst>
        </p:spPr>
      </p:pic>
      <p:sp>
        <p:nvSpPr>
          <p:cNvPr id="231" name="Google Shape;231;p29"/>
          <p:cNvSpPr/>
          <p:nvPr/>
        </p:nvSpPr>
        <p:spPr>
          <a:xfrm>
            <a:off x="4210600" y="2489138"/>
            <a:ext cx="897600" cy="213000"/>
          </a:xfrm>
          <a:prstGeom prst="roundRect">
            <a:avLst>
              <a:gd name="adj" fmla="val 16667"/>
            </a:avLst>
          </a:prstGeom>
          <a:noFill/>
          <a:ln w="19050"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cxnSp>
        <p:nvCxnSpPr>
          <p:cNvPr id="232" name="Google Shape;232;p29"/>
          <p:cNvCxnSpPr/>
          <p:nvPr/>
        </p:nvCxnSpPr>
        <p:spPr>
          <a:xfrm rot="10800000">
            <a:off x="3151600" y="2070938"/>
            <a:ext cx="1059000" cy="418200"/>
          </a:xfrm>
          <a:prstGeom prst="straightConnector1">
            <a:avLst/>
          </a:prstGeom>
          <a:noFill/>
          <a:ln w="19050" cap="flat" cmpd="sng">
            <a:solidFill>
              <a:srgbClr val="FF9900"/>
            </a:solidFill>
            <a:prstDash val="solid"/>
            <a:round/>
            <a:headEnd type="none" w="med" len="med"/>
            <a:tailEnd type="triangle" w="med" len="med"/>
          </a:ln>
        </p:spPr>
      </p:cxnSp>
      <p:pic>
        <p:nvPicPr>
          <p:cNvPr id="233" name="Google Shape;233;p29"/>
          <p:cNvPicPr preferRelativeResize="0"/>
          <p:nvPr/>
        </p:nvPicPr>
        <p:blipFill>
          <a:blip r:embed="rId6">
            <a:alphaModFix/>
          </a:blip>
          <a:stretch>
            <a:fillRect/>
          </a:stretch>
        </p:blipFill>
        <p:spPr>
          <a:xfrm>
            <a:off x="841200" y="2763100"/>
            <a:ext cx="2963097" cy="2266850"/>
          </a:xfrm>
          <a:prstGeom prst="rect">
            <a:avLst/>
          </a:prstGeom>
          <a:noFill/>
          <a:ln>
            <a:noFill/>
          </a:ln>
          <a:effectLst>
            <a:outerShdw blurRad="57150" dist="19050" dir="5400000" algn="bl" rotWithShape="0">
              <a:srgbClr val="000000">
                <a:alpha val="50000"/>
              </a:srgbClr>
            </a:outerShdw>
          </a:effectLst>
        </p:spPr>
      </p:pic>
      <p:cxnSp>
        <p:nvCxnSpPr>
          <p:cNvPr id="234" name="Google Shape;234;p29"/>
          <p:cNvCxnSpPr/>
          <p:nvPr/>
        </p:nvCxnSpPr>
        <p:spPr>
          <a:xfrm flipH="1">
            <a:off x="3555100" y="3567363"/>
            <a:ext cx="655500" cy="268500"/>
          </a:xfrm>
          <a:prstGeom prst="straightConnector1">
            <a:avLst/>
          </a:prstGeom>
          <a:noFill/>
          <a:ln w="19050" cap="flat" cmpd="sng">
            <a:solidFill>
              <a:srgbClr val="FF9900"/>
            </a:solidFill>
            <a:prstDash val="solid"/>
            <a:round/>
            <a:headEnd type="none" w="med" len="med"/>
            <a:tailEnd type="triangle" w="med" len="med"/>
          </a:ln>
        </p:spPr>
      </p:cxnSp>
      <p:sp>
        <p:nvSpPr>
          <p:cNvPr id="235" name="Google Shape;235;p29"/>
          <p:cNvSpPr txBox="1"/>
          <p:nvPr/>
        </p:nvSpPr>
        <p:spPr>
          <a:xfrm>
            <a:off x="4021650" y="4075125"/>
            <a:ext cx="3231300" cy="97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500"/>
              </a:spcAft>
              <a:buNone/>
            </a:pPr>
            <a:r>
              <a:rPr lang="en">
                <a:solidFill>
                  <a:schemeClr val="dk1"/>
                </a:solidFill>
                <a:latin typeface="Roboto"/>
                <a:ea typeface="Roboto"/>
                <a:cs typeface="Roboto"/>
                <a:sym typeface="Roboto"/>
              </a:rPr>
              <a:t>Each vertical can have as many as </a:t>
            </a:r>
            <a:r>
              <a:rPr lang="en" b="1">
                <a:solidFill>
                  <a:schemeClr val="dk1"/>
                </a:solidFill>
                <a:latin typeface="Roboto"/>
                <a:ea typeface="Roboto"/>
                <a:cs typeface="Roboto"/>
                <a:sym typeface="Roboto"/>
              </a:rPr>
              <a:t>20 individual templates</a:t>
            </a:r>
            <a:r>
              <a:rPr lang="en">
                <a:solidFill>
                  <a:schemeClr val="dk1"/>
                </a:solidFill>
                <a:latin typeface="Roboto"/>
                <a:ea typeface="Roboto"/>
                <a:cs typeface="Roboto"/>
                <a:sym typeface="Roboto"/>
              </a:rPr>
              <a:t> to allow for brand exposure in the keywords most relevant for our strategic brands.</a:t>
            </a:r>
            <a:endParaRPr sz="1450">
              <a:solidFill>
                <a:schemeClr val="dk1"/>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1000"/>
                                        <p:tgtEl>
                                          <p:spTgt spid="2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0"/>
                                        </p:tgtEl>
                                        <p:attrNameLst>
                                          <p:attrName>style.visibility</p:attrName>
                                        </p:attrNameLst>
                                      </p:cBhvr>
                                      <p:to>
                                        <p:strVal val="visible"/>
                                      </p:to>
                                    </p:set>
                                    <p:animEffect transition="in" filter="fade">
                                      <p:cBhvr>
                                        <p:cTn id="12" dur="1000"/>
                                        <p:tgtEl>
                                          <p:spTgt spid="230"/>
                                        </p:tgtEl>
                                      </p:cBhvr>
                                    </p:animEffect>
                                  </p:childTnLst>
                                </p:cTn>
                              </p:par>
                              <p:par>
                                <p:cTn id="13" presetID="10" presetClass="entr" presetSubtype="0" fill="hold" nodeType="withEffect">
                                  <p:stCondLst>
                                    <p:cond delay="0"/>
                                  </p:stCondLst>
                                  <p:childTnLst>
                                    <p:set>
                                      <p:cBhvr>
                                        <p:cTn id="14" dur="1" fill="hold">
                                          <p:stCondLst>
                                            <p:cond delay="0"/>
                                          </p:stCondLst>
                                        </p:cTn>
                                        <p:tgtEl>
                                          <p:spTgt spid="232"/>
                                        </p:tgtEl>
                                        <p:attrNameLst>
                                          <p:attrName>style.visibility</p:attrName>
                                        </p:attrNameLst>
                                      </p:cBhvr>
                                      <p:to>
                                        <p:strVal val="visible"/>
                                      </p:to>
                                    </p:set>
                                    <p:animEffect transition="in" filter="fade">
                                      <p:cBhvr>
                                        <p:cTn id="15" dur="1000"/>
                                        <p:tgtEl>
                                          <p:spTgt spid="232"/>
                                        </p:tgtEl>
                                      </p:cBhvr>
                                    </p:animEffect>
                                  </p:childTnLst>
                                </p:cTn>
                              </p:par>
                              <p:par>
                                <p:cTn id="16" presetID="10" presetClass="entr" presetSubtype="0" fill="hold" nodeType="withEffect">
                                  <p:stCondLst>
                                    <p:cond delay="0"/>
                                  </p:stCondLst>
                                  <p:childTnLst>
                                    <p:set>
                                      <p:cBhvr>
                                        <p:cTn id="17" dur="1" fill="hold">
                                          <p:stCondLst>
                                            <p:cond delay="0"/>
                                          </p:stCondLst>
                                        </p:cTn>
                                        <p:tgtEl>
                                          <p:spTgt spid="231"/>
                                        </p:tgtEl>
                                        <p:attrNameLst>
                                          <p:attrName>style.visibility</p:attrName>
                                        </p:attrNameLst>
                                      </p:cBhvr>
                                      <p:to>
                                        <p:strVal val="visible"/>
                                      </p:to>
                                    </p:set>
                                    <p:animEffect transition="in" filter="fade">
                                      <p:cBhvr>
                                        <p:cTn id="18" dur="1000"/>
                                        <p:tgtEl>
                                          <p:spTgt spid="2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3"/>
                                        </p:tgtEl>
                                        <p:attrNameLst>
                                          <p:attrName>style.visibility</p:attrName>
                                        </p:attrNameLst>
                                      </p:cBhvr>
                                      <p:to>
                                        <p:strVal val="visible"/>
                                      </p:to>
                                    </p:set>
                                    <p:animEffect transition="in" filter="fade">
                                      <p:cBhvr>
                                        <p:cTn id="23" dur="1000"/>
                                        <p:tgtEl>
                                          <p:spTgt spid="233"/>
                                        </p:tgtEl>
                                      </p:cBhvr>
                                    </p:animEffect>
                                  </p:childTnLst>
                                </p:cTn>
                              </p:par>
                              <p:par>
                                <p:cTn id="24" presetID="10" presetClass="entr" presetSubtype="0" fill="hold" nodeType="withEffect">
                                  <p:stCondLst>
                                    <p:cond delay="0"/>
                                  </p:stCondLst>
                                  <p:childTnLst>
                                    <p:set>
                                      <p:cBhvr>
                                        <p:cTn id="25" dur="1" fill="hold">
                                          <p:stCondLst>
                                            <p:cond delay="0"/>
                                          </p:stCondLst>
                                        </p:cTn>
                                        <p:tgtEl>
                                          <p:spTgt spid="234"/>
                                        </p:tgtEl>
                                        <p:attrNameLst>
                                          <p:attrName>style.visibility</p:attrName>
                                        </p:attrNameLst>
                                      </p:cBhvr>
                                      <p:to>
                                        <p:strVal val="visible"/>
                                      </p:to>
                                    </p:set>
                                    <p:animEffect transition="in" filter="fade">
                                      <p:cBhvr>
                                        <p:cTn id="26" dur="1000"/>
                                        <p:tgtEl>
                                          <p:spTgt spid="234"/>
                                        </p:tgtEl>
                                      </p:cBhvr>
                                    </p:animEffect>
                                  </p:childTnLst>
                                </p:cTn>
                              </p:par>
                              <p:par>
                                <p:cTn id="27" presetID="10" presetClass="entr" presetSubtype="0" fill="hold" nodeType="withEffect">
                                  <p:stCondLst>
                                    <p:cond delay="0"/>
                                  </p:stCondLst>
                                  <p:childTnLst>
                                    <p:set>
                                      <p:cBhvr>
                                        <p:cTn id="28" dur="1" fill="hold">
                                          <p:stCondLst>
                                            <p:cond delay="0"/>
                                          </p:stCondLst>
                                        </p:cTn>
                                        <p:tgtEl>
                                          <p:spTgt spid="229"/>
                                        </p:tgtEl>
                                        <p:attrNameLst>
                                          <p:attrName>style.visibility</p:attrName>
                                        </p:attrNameLst>
                                      </p:cBhvr>
                                      <p:to>
                                        <p:strVal val="visible"/>
                                      </p:to>
                                    </p:set>
                                    <p:animEffect transition="in" filter="fade">
                                      <p:cBhvr>
                                        <p:cTn id="29" dur="10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30"/>
          <p:cNvPicPr preferRelativeResize="0"/>
          <p:nvPr/>
        </p:nvPicPr>
        <p:blipFill>
          <a:blip r:embed="rId3">
            <a:alphaModFix/>
          </a:blip>
          <a:stretch>
            <a:fillRect/>
          </a:stretch>
        </p:blipFill>
        <p:spPr>
          <a:xfrm>
            <a:off x="1180487" y="2235575"/>
            <a:ext cx="2926526" cy="2347475"/>
          </a:xfrm>
          <a:prstGeom prst="rect">
            <a:avLst/>
          </a:prstGeom>
          <a:noFill/>
          <a:ln>
            <a:noFill/>
          </a:ln>
          <a:effectLst>
            <a:outerShdw blurRad="57150" dist="19050" dir="5400000" algn="bl" rotWithShape="0">
              <a:srgbClr val="000000">
                <a:alpha val="50000"/>
              </a:srgbClr>
            </a:outerShdw>
          </a:effectLst>
        </p:spPr>
      </p:pic>
      <p:sp>
        <p:nvSpPr>
          <p:cNvPr id="241" name="Google Shape;241;p30"/>
          <p:cNvSpPr txBox="1"/>
          <p:nvPr/>
        </p:nvSpPr>
        <p:spPr>
          <a:xfrm>
            <a:off x="894525" y="-354975"/>
            <a:ext cx="10932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30"/>
          <p:cNvSpPr/>
          <p:nvPr/>
        </p:nvSpPr>
        <p:spPr>
          <a:xfrm>
            <a:off x="107300" y="89700"/>
            <a:ext cx="8933700" cy="7323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3" name="Google Shape;243;p30"/>
          <p:cNvPicPr preferRelativeResize="0"/>
          <p:nvPr/>
        </p:nvPicPr>
        <p:blipFill>
          <a:blip r:embed="rId4">
            <a:alphaModFix/>
          </a:blip>
          <a:stretch>
            <a:fillRect/>
          </a:stretch>
        </p:blipFill>
        <p:spPr>
          <a:xfrm>
            <a:off x="7093250" y="4520866"/>
            <a:ext cx="1902524" cy="533759"/>
          </a:xfrm>
          <a:prstGeom prst="rect">
            <a:avLst/>
          </a:prstGeom>
          <a:noFill/>
          <a:ln>
            <a:noFill/>
          </a:ln>
        </p:spPr>
      </p:pic>
      <p:sp>
        <p:nvSpPr>
          <p:cNvPr id="244" name="Google Shape;244;p30"/>
          <p:cNvSpPr txBox="1">
            <a:spLocks noGrp="1"/>
          </p:cNvSpPr>
          <p:nvPr>
            <p:ph type="title"/>
          </p:nvPr>
        </p:nvSpPr>
        <p:spPr>
          <a:xfrm>
            <a:off x="311700" y="187125"/>
            <a:ext cx="8520600" cy="5727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FFFFFF"/>
                </a:solidFill>
                <a:latin typeface="Roboto"/>
                <a:ea typeface="Roboto"/>
                <a:cs typeface="Roboto"/>
                <a:sym typeface="Roboto"/>
              </a:rPr>
              <a:t>BuyersGuide.org - Brand Reputation</a:t>
            </a:r>
            <a:endParaRPr sz="2200">
              <a:solidFill>
                <a:srgbClr val="FFFFFF"/>
              </a:solidFill>
              <a:latin typeface="Roboto"/>
              <a:ea typeface="Roboto"/>
              <a:cs typeface="Roboto"/>
              <a:sym typeface="Roboto"/>
            </a:endParaRPr>
          </a:p>
          <a:p>
            <a:pPr marL="0" lvl="0" indent="0" algn="l" rtl="0">
              <a:spcBef>
                <a:spcPts val="0"/>
              </a:spcBef>
              <a:spcAft>
                <a:spcPts val="0"/>
              </a:spcAft>
              <a:buNone/>
            </a:pPr>
            <a:endParaRPr sz="2200">
              <a:solidFill>
                <a:srgbClr val="FFFFFF"/>
              </a:solidFill>
              <a:latin typeface="Roboto"/>
              <a:ea typeface="Roboto"/>
              <a:cs typeface="Roboto"/>
              <a:sym typeface="Roboto"/>
            </a:endParaRPr>
          </a:p>
          <a:p>
            <a:pPr marL="0" lvl="0" indent="0" algn="l" rtl="0">
              <a:spcBef>
                <a:spcPts val="0"/>
              </a:spcBef>
              <a:spcAft>
                <a:spcPts val="0"/>
              </a:spcAft>
              <a:buNone/>
            </a:pPr>
            <a:endParaRPr sz="2200" b="0">
              <a:solidFill>
                <a:srgbClr val="FFFFFF"/>
              </a:solidFill>
            </a:endParaRPr>
          </a:p>
        </p:txBody>
      </p:sp>
      <p:sp>
        <p:nvSpPr>
          <p:cNvPr id="245" name="Google Shape;245;p30"/>
          <p:cNvSpPr txBox="1"/>
          <p:nvPr/>
        </p:nvSpPr>
        <p:spPr>
          <a:xfrm>
            <a:off x="583438" y="1053675"/>
            <a:ext cx="3918900" cy="101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50">
                <a:solidFill>
                  <a:schemeClr val="dk1"/>
                </a:solidFill>
                <a:latin typeface="Roboto"/>
                <a:ea typeface="Roboto"/>
                <a:cs typeface="Roboto"/>
                <a:sym typeface="Roboto"/>
              </a:rPr>
              <a:t>As an added benefit, we </a:t>
            </a:r>
            <a:r>
              <a:rPr lang="en">
                <a:solidFill>
                  <a:srgbClr val="434343"/>
                </a:solidFill>
                <a:latin typeface="Roboto"/>
                <a:ea typeface="Roboto"/>
                <a:cs typeface="Roboto"/>
                <a:sym typeface="Roboto"/>
              </a:rPr>
              <a:t>can run advertising on </a:t>
            </a:r>
            <a:r>
              <a:rPr lang="en" b="1">
                <a:solidFill>
                  <a:srgbClr val="434343"/>
                </a:solidFill>
                <a:latin typeface="Roboto"/>
                <a:ea typeface="Roboto"/>
                <a:cs typeface="Roboto"/>
                <a:sym typeface="Roboto"/>
              </a:rPr>
              <a:t>review- and comparison-related search queries</a:t>
            </a:r>
            <a:r>
              <a:rPr lang="en">
                <a:solidFill>
                  <a:srgbClr val="434343"/>
                </a:solidFill>
                <a:latin typeface="Roboto"/>
                <a:ea typeface="Roboto"/>
                <a:cs typeface="Roboto"/>
                <a:sym typeface="Roboto"/>
              </a:rPr>
              <a:t>, targeting shoppers in the research phase of the shopping funnel </a:t>
            </a:r>
            <a:endParaRPr>
              <a:solidFill>
                <a:srgbClr val="434343"/>
              </a:solidFill>
              <a:latin typeface="Roboto"/>
              <a:ea typeface="Roboto"/>
              <a:cs typeface="Roboto"/>
              <a:sym typeface="Roboto"/>
            </a:endParaRPr>
          </a:p>
          <a:p>
            <a:pPr marL="0" lvl="0" indent="0" algn="ctr" rtl="0">
              <a:spcBef>
                <a:spcPts val="500"/>
              </a:spcBef>
              <a:spcAft>
                <a:spcPts val="500"/>
              </a:spcAft>
              <a:buNone/>
            </a:pPr>
            <a:endParaRPr sz="1450">
              <a:solidFill>
                <a:schemeClr val="dk1"/>
              </a:solidFill>
              <a:latin typeface="Roboto"/>
              <a:ea typeface="Roboto"/>
              <a:cs typeface="Roboto"/>
              <a:sym typeface="Roboto"/>
            </a:endParaRPr>
          </a:p>
        </p:txBody>
      </p:sp>
      <p:pic>
        <p:nvPicPr>
          <p:cNvPr id="246" name="Google Shape;246;p30"/>
          <p:cNvPicPr preferRelativeResize="0"/>
          <p:nvPr/>
        </p:nvPicPr>
        <p:blipFill rotWithShape="1">
          <a:blip r:embed="rId5">
            <a:alphaModFix/>
          </a:blip>
          <a:srcRect b="52166"/>
          <a:stretch/>
        </p:blipFill>
        <p:spPr>
          <a:xfrm>
            <a:off x="4987200" y="1256738"/>
            <a:ext cx="3651799" cy="3264127"/>
          </a:xfrm>
          <a:prstGeom prst="rect">
            <a:avLst/>
          </a:prstGeom>
          <a:noFill/>
          <a:ln>
            <a:noFill/>
          </a:ln>
          <a:effectLst>
            <a:outerShdw blurRad="57150" dist="19050" dir="5400000" algn="bl" rotWithShape="0">
              <a:srgbClr val="000000">
                <a:alpha val="50000"/>
              </a:srgbClr>
            </a:outerShdw>
          </a:effectLst>
        </p:spPr>
      </p:pic>
      <p:cxnSp>
        <p:nvCxnSpPr>
          <p:cNvPr id="247" name="Google Shape;247;p30"/>
          <p:cNvCxnSpPr/>
          <p:nvPr/>
        </p:nvCxnSpPr>
        <p:spPr>
          <a:xfrm rot="10800000" flipH="1">
            <a:off x="3471238" y="2716713"/>
            <a:ext cx="1939200" cy="196800"/>
          </a:xfrm>
          <a:prstGeom prst="straightConnector1">
            <a:avLst/>
          </a:prstGeom>
          <a:noFill/>
          <a:ln w="19050" cap="flat" cmpd="sng">
            <a:solidFill>
              <a:srgbClr val="FF9900"/>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1000"/>
                                        <p:tgtEl>
                                          <p:spTgt spid="247"/>
                                        </p:tgtEl>
                                      </p:cBhvr>
                                    </p:animEffect>
                                  </p:childTnLst>
                                </p:cTn>
                              </p:par>
                              <p:par>
                                <p:cTn id="8" presetID="10" presetClass="entr" presetSubtype="0" fill="hold" nodeType="withEffect">
                                  <p:stCondLst>
                                    <p:cond delay="0"/>
                                  </p:stCondLst>
                                  <p:childTnLst>
                                    <p:set>
                                      <p:cBhvr>
                                        <p:cTn id="9" dur="1" fill="hold">
                                          <p:stCondLst>
                                            <p:cond delay="0"/>
                                          </p:stCondLst>
                                        </p:cTn>
                                        <p:tgtEl>
                                          <p:spTgt spid="246"/>
                                        </p:tgtEl>
                                        <p:attrNameLst>
                                          <p:attrName>style.visibility</p:attrName>
                                        </p:attrNameLst>
                                      </p:cBhvr>
                                      <p:to>
                                        <p:strVal val="visible"/>
                                      </p:to>
                                    </p:set>
                                    <p:animEffect transition="in" filter="fade">
                                      <p:cBhvr>
                                        <p:cTn id="10" dur="10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1"/>
          <p:cNvSpPr txBox="1"/>
          <p:nvPr/>
        </p:nvSpPr>
        <p:spPr>
          <a:xfrm>
            <a:off x="894525" y="-354975"/>
            <a:ext cx="10932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3" name="Google Shape;253;p31"/>
          <p:cNvSpPr/>
          <p:nvPr/>
        </p:nvSpPr>
        <p:spPr>
          <a:xfrm>
            <a:off x="107300" y="89700"/>
            <a:ext cx="8933700" cy="7323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4" name="Google Shape;254;p31"/>
          <p:cNvPicPr preferRelativeResize="0"/>
          <p:nvPr/>
        </p:nvPicPr>
        <p:blipFill>
          <a:blip r:embed="rId3">
            <a:alphaModFix/>
          </a:blip>
          <a:stretch>
            <a:fillRect/>
          </a:stretch>
        </p:blipFill>
        <p:spPr>
          <a:xfrm>
            <a:off x="7093250" y="4520866"/>
            <a:ext cx="1902524" cy="533759"/>
          </a:xfrm>
          <a:prstGeom prst="rect">
            <a:avLst/>
          </a:prstGeom>
          <a:noFill/>
          <a:ln>
            <a:noFill/>
          </a:ln>
        </p:spPr>
      </p:pic>
      <p:sp>
        <p:nvSpPr>
          <p:cNvPr id="255" name="Google Shape;255;p31"/>
          <p:cNvSpPr txBox="1">
            <a:spLocks noGrp="1"/>
          </p:cNvSpPr>
          <p:nvPr>
            <p:ph type="title"/>
          </p:nvPr>
        </p:nvSpPr>
        <p:spPr>
          <a:xfrm>
            <a:off x="311700" y="187125"/>
            <a:ext cx="8520600" cy="5727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FFFFFF"/>
                </a:solidFill>
                <a:latin typeface="Roboto"/>
                <a:ea typeface="Roboto"/>
                <a:cs typeface="Roboto"/>
                <a:sym typeface="Roboto"/>
              </a:rPr>
              <a:t>BuyersGuide.org - Top Verticals</a:t>
            </a:r>
            <a:endParaRPr sz="2200">
              <a:solidFill>
                <a:srgbClr val="FFFFFF"/>
              </a:solidFill>
              <a:latin typeface="Roboto"/>
              <a:ea typeface="Roboto"/>
              <a:cs typeface="Roboto"/>
              <a:sym typeface="Roboto"/>
            </a:endParaRPr>
          </a:p>
          <a:p>
            <a:pPr marL="0" lvl="0" indent="0" algn="l" rtl="0">
              <a:spcBef>
                <a:spcPts val="0"/>
              </a:spcBef>
              <a:spcAft>
                <a:spcPts val="0"/>
              </a:spcAft>
              <a:buNone/>
            </a:pPr>
            <a:endParaRPr sz="2200">
              <a:solidFill>
                <a:srgbClr val="FFFFFF"/>
              </a:solidFill>
              <a:latin typeface="Roboto"/>
              <a:ea typeface="Roboto"/>
              <a:cs typeface="Roboto"/>
              <a:sym typeface="Roboto"/>
            </a:endParaRPr>
          </a:p>
          <a:p>
            <a:pPr marL="0" lvl="0" indent="0" algn="l" rtl="0">
              <a:spcBef>
                <a:spcPts val="0"/>
              </a:spcBef>
              <a:spcAft>
                <a:spcPts val="0"/>
              </a:spcAft>
              <a:buNone/>
            </a:pPr>
            <a:endParaRPr sz="2200" b="0">
              <a:solidFill>
                <a:srgbClr val="FFFFFF"/>
              </a:solidFill>
            </a:endParaRPr>
          </a:p>
        </p:txBody>
      </p:sp>
      <p:sp>
        <p:nvSpPr>
          <p:cNvPr id="256" name="Google Shape;256;p31"/>
          <p:cNvSpPr txBox="1"/>
          <p:nvPr/>
        </p:nvSpPr>
        <p:spPr>
          <a:xfrm>
            <a:off x="5958625" y="938788"/>
            <a:ext cx="2488800" cy="3465300"/>
          </a:xfrm>
          <a:prstGeom prst="rect">
            <a:avLst/>
          </a:prstGeom>
          <a:noFill/>
          <a:ln w="19050"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sz="1200" b="1">
                <a:solidFill>
                  <a:srgbClr val="222222"/>
                </a:solidFill>
                <a:highlight>
                  <a:srgbClr val="FFFFFF"/>
                </a:highlight>
                <a:latin typeface="Roboto"/>
                <a:ea typeface="Roboto"/>
                <a:cs typeface="Roboto"/>
                <a:sym typeface="Roboto"/>
              </a:rPr>
              <a:t>Top Review Verticals:</a:t>
            </a:r>
            <a:endParaRPr sz="1200" b="1">
              <a:solidFill>
                <a:srgbClr val="222222"/>
              </a:solidFill>
              <a:highlight>
                <a:srgbClr val="FFFFFF"/>
              </a:highlight>
              <a:latin typeface="Roboto"/>
              <a:ea typeface="Roboto"/>
              <a:cs typeface="Roboto"/>
              <a:sym typeface="Roboto"/>
            </a:endParaRPr>
          </a:p>
          <a:p>
            <a:pPr marL="457200" lvl="0" indent="-292100" algn="l" rtl="0">
              <a:lnSpc>
                <a:spcPct val="114000"/>
              </a:lnSpc>
              <a:spcBef>
                <a:spcPts val="0"/>
              </a:spcBef>
              <a:spcAft>
                <a:spcPts val="0"/>
              </a:spcAft>
              <a:buClr>
                <a:srgbClr val="222222"/>
              </a:buClr>
              <a:buSzPts val="1000"/>
              <a:buFont typeface="Roboto"/>
              <a:buChar char="●"/>
            </a:pPr>
            <a:r>
              <a:rPr lang="en" sz="1000">
                <a:solidFill>
                  <a:srgbClr val="222222"/>
                </a:solidFill>
                <a:highlight>
                  <a:srgbClr val="FFFFFF"/>
                </a:highlight>
                <a:latin typeface="Roboto"/>
                <a:ea typeface="Roboto"/>
                <a:cs typeface="Roboto"/>
                <a:sym typeface="Roboto"/>
              </a:rPr>
              <a:t>Accounting</a:t>
            </a:r>
            <a:endParaRPr sz="1000">
              <a:solidFill>
                <a:srgbClr val="222222"/>
              </a:solidFill>
              <a:highlight>
                <a:srgbClr val="FFFFFF"/>
              </a:highlight>
              <a:latin typeface="Roboto"/>
              <a:ea typeface="Roboto"/>
              <a:cs typeface="Roboto"/>
              <a:sym typeface="Roboto"/>
            </a:endParaRPr>
          </a:p>
          <a:p>
            <a:pPr marL="457200" lvl="0" indent="-292100" algn="l" rtl="0">
              <a:lnSpc>
                <a:spcPct val="115000"/>
              </a:lnSpc>
              <a:spcBef>
                <a:spcPts val="0"/>
              </a:spcBef>
              <a:spcAft>
                <a:spcPts val="0"/>
              </a:spcAft>
              <a:buClr>
                <a:srgbClr val="222222"/>
              </a:buClr>
              <a:buSzPts val="1000"/>
              <a:buFont typeface="Roboto"/>
              <a:buChar char="●"/>
            </a:pPr>
            <a:r>
              <a:rPr lang="en" sz="1000">
                <a:solidFill>
                  <a:srgbClr val="222222"/>
                </a:solidFill>
                <a:highlight>
                  <a:srgbClr val="FFFFFF"/>
                </a:highlight>
                <a:latin typeface="Roboto"/>
                <a:ea typeface="Roboto"/>
                <a:cs typeface="Roboto"/>
                <a:sym typeface="Roboto"/>
              </a:rPr>
              <a:t>Antivirus Software</a:t>
            </a:r>
            <a:endParaRPr sz="1000">
              <a:solidFill>
                <a:srgbClr val="222222"/>
              </a:solidFill>
              <a:highlight>
                <a:srgbClr val="FFFFFF"/>
              </a:highlight>
              <a:latin typeface="Roboto"/>
              <a:ea typeface="Roboto"/>
              <a:cs typeface="Roboto"/>
              <a:sym typeface="Roboto"/>
            </a:endParaRPr>
          </a:p>
          <a:p>
            <a:pPr marL="457200" lvl="0" indent="-292100" algn="l" rtl="0">
              <a:lnSpc>
                <a:spcPct val="115000"/>
              </a:lnSpc>
              <a:spcBef>
                <a:spcPts val="0"/>
              </a:spcBef>
              <a:spcAft>
                <a:spcPts val="0"/>
              </a:spcAft>
              <a:buClr>
                <a:srgbClr val="222222"/>
              </a:buClr>
              <a:buSzPts val="1000"/>
              <a:buFont typeface="Roboto"/>
              <a:buChar char="●"/>
            </a:pPr>
            <a:r>
              <a:rPr lang="en" sz="1000">
                <a:solidFill>
                  <a:srgbClr val="222222"/>
                </a:solidFill>
                <a:highlight>
                  <a:srgbClr val="FFFFFF"/>
                </a:highlight>
                <a:latin typeface="Roboto"/>
                <a:ea typeface="Roboto"/>
                <a:cs typeface="Roboto"/>
                <a:sym typeface="Roboto"/>
              </a:rPr>
              <a:t>Beer of the Month Clubs</a:t>
            </a:r>
            <a:endParaRPr sz="1000">
              <a:solidFill>
                <a:srgbClr val="222222"/>
              </a:solidFill>
              <a:highlight>
                <a:srgbClr val="FFFFFF"/>
              </a:highlight>
              <a:latin typeface="Roboto"/>
              <a:ea typeface="Roboto"/>
              <a:cs typeface="Roboto"/>
              <a:sym typeface="Roboto"/>
            </a:endParaRPr>
          </a:p>
          <a:p>
            <a:pPr marL="457200" lvl="0" indent="-292100" algn="l" rtl="0">
              <a:lnSpc>
                <a:spcPct val="115000"/>
              </a:lnSpc>
              <a:spcBef>
                <a:spcPts val="0"/>
              </a:spcBef>
              <a:spcAft>
                <a:spcPts val="0"/>
              </a:spcAft>
              <a:buClr>
                <a:srgbClr val="222222"/>
              </a:buClr>
              <a:buSzPts val="1000"/>
              <a:buFont typeface="Roboto"/>
              <a:buChar char="●"/>
            </a:pPr>
            <a:r>
              <a:rPr lang="en" sz="1000">
                <a:solidFill>
                  <a:srgbClr val="222222"/>
                </a:solidFill>
                <a:highlight>
                  <a:srgbClr val="FFFFFF"/>
                </a:highlight>
                <a:latin typeface="Roboto"/>
                <a:ea typeface="Roboto"/>
                <a:cs typeface="Roboto"/>
                <a:sym typeface="Roboto"/>
              </a:rPr>
              <a:t>DNA Testing</a:t>
            </a:r>
            <a:endParaRPr sz="1000">
              <a:solidFill>
                <a:srgbClr val="222222"/>
              </a:solidFill>
              <a:highlight>
                <a:srgbClr val="FFFFFF"/>
              </a:highlight>
              <a:latin typeface="Roboto"/>
              <a:ea typeface="Roboto"/>
              <a:cs typeface="Roboto"/>
              <a:sym typeface="Roboto"/>
            </a:endParaRPr>
          </a:p>
          <a:p>
            <a:pPr marL="457200" lvl="0" indent="-292100" algn="l" rtl="0">
              <a:lnSpc>
                <a:spcPct val="115000"/>
              </a:lnSpc>
              <a:spcBef>
                <a:spcPts val="0"/>
              </a:spcBef>
              <a:spcAft>
                <a:spcPts val="0"/>
              </a:spcAft>
              <a:buClr>
                <a:srgbClr val="222222"/>
              </a:buClr>
              <a:buSzPts val="1000"/>
              <a:buFont typeface="Roboto"/>
              <a:buChar char="●"/>
            </a:pPr>
            <a:r>
              <a:rPr lang="en" sz="1000">
                <a:solidFill>
                  <a:srgbClr val="222222"/>
                </a:solidFill>
                <a:highlight>
                  <a:srgbClr val="FFFFFF"/>
                </a:highlight>
                <a:latin typeface="Roboto"/>
                <a:ea typeface="Roboto"/>
                <a:cs typeface="Roboto"/>
                <a:sym typeface="Roboto"/>
              </a:rPr>
              <a:t>Emergency Food Supply</a:t>
            </a:r>
            <a:endParaRPr sz="1000">
              <a:solidFill>
                <a:srgbClr val="222222"/>
              </a:solidFill>
              <a:highlight>
                <a:srgbClr val="FFFFFF"/>
              </a:highlight>
              <a:latin typeface="Roboto"/>
              <a:ea typeface="Roboto"/>
              <a:cs typeface="Roboto"/>
              <a:sym typeface="Roboto"/>
            </a:endParaRPr>
          </a:p>
          <a:p>
            <a:pPr marL="457200" lvl="0" indent="-292100" algn="l" rtl="0">
              <a:lnSpc>
                <a:spcPct val="115000"/>
              </a:lnSpc>
              <a:spcBef>
                <a:spcPts val="0"/>
              </a:spcBef>
              <a:spcAft>
                <a:spcPts val="0"/>
              </a:spcAft>
              <a:buClr>
                <a:srgbClr val="222222"/>
              </a:buClr>
              <a:buSzPts val="1000"/>
              <a:buFont typeface="Roboto"/>
              <a:buChar char="●"/>
            </a:pPr>
            <a:r>
              <a:rPr lang="en" sz="1000">
                <a:solidFill>
                  <a:srgbClr val="222222"/>
                </a:solidFill>
                <a:highlight>
                  <a:srgbClr val="FFFFFF"/>
                </a:highlight>
                <a:latin typeface="Roboto"/>
                <a:ea typeface="Roboto"/>
                <a:cs typeface="Roboto"/>
                <a:sym typeface="Roboto"/>
              </a:rPr>
              <a:t>Identity Theft Protection</a:t>
            </a:r>
            <a:endParaRPr sz="1000">
              <a:solidFill>
                <a:srgbClr val="222222"/>
              </a:solidFill>
              <a:highlight>
                <a:srgbClr val="FFFFFF"/>
              </a:highlight>
              <a:latin typeface="Roboto"/>
              <a:ea typeface="Roboto"/>
              <a:cs typeface="Roboto"/>
              <a:sym typeface="Roboto"/>
            </a:endParaRPr>
          </a:p>
          <a:p>
            <a:pPr marL="457200" lvl="0" indent="-292100" algn="l" rtl="0">
              <a:lnSpc>
                <a:spcPct val="115000"/>
              </a:lnSpc>
              <a:spcBef>
                <a:spcPts val="0"/>
              </a:spcBef>
              <a:spcAft>
                <a:spcPts val="0"/>
              </a:spcAft>
              <a:buClr>
                <a:srgbClr val="222222"/>
              </a:buClr>
              <a:buSzPts val="1000"/>
              <a:buFont typeface="Roboto"/>
              <a:buChar char="●"/>
            </a:pPr>
            <a:r>
              <a:rPr lang="en" sz="1000">
                <a:solidFill>
                  <a:srgbClr val="222222"/>
                </a:solidFill>
                <a:highlight>
                  <a:srgbClr val="FFFFFF"/>
                </a:highlight>
                <a:latin typeface="Roboto"/>
                <a:ea typeface="Roboto"/>
                <a:cs typeface="Roboto"/>
                <a:sym typeface="Roboto"/>
              </a:rPr>
              <a:t>Invisible Braces</a:t>
            </a:r>
            <a:endParaRPr sz="1000">
              <a:solidFill>
                <a:srgbClr val="222222"/>
              </a:solidFill>
              <a:highlight>
                <a:srgbClr val="FFFFFF"/>
              </a:highlight>
              <a:latin typeface="Roboto"/>
              <a:ea typeface="Roboto"/>
              <a:cs typeface="Roboto"/>
              <a:sym typeface="Roboto"/>
            </a:endParaRPr>
          </a:p>
          <a:p>
            <a:pPr marL="457200" lvl="0" indent="-292100" algn="l" rtl="0">
              <a:lnSpc>
                <a:spcPct val="115000"/>
              </a:lnSpc>
              <a:spcBef>
                <a:spcPts val="0"/>
              </a:spcBef>
              <a:spcAft>
                <a:spcPts val="0"/>
              </a:spcAft>
              <a:buClr>
                <a:srgbClr val="222222"/>
              </a:buClr>
              <a:buSzPts val="1000"/>
              <a:buFont typeface="Roboto"/>
              <a:buChar char="●"/>
            </a:pPr>
            <a:r>
              <a:rPr lang="en" sz="1000">
                <a:solidFill>
                  <a:srgbClr val="222222"/>
                </a:solidFill>
                <a:highlight>
                  <a:srgbClr val="FFFFFF"/>
                </a:highlight>
                <a:latin typeface="Roboto"/>
                <a:ea typeface="Roboto"/>
                <a:cs typeface="Roboto"/>
                <a:sym typeface="Roboto"/>
              </a:rPr>
              <a:t>Language Learning Software</a:t>
            </a:r>
            <a:endParaRPr sz="1000">
              <a:solidFill>
                <a:srgbClr val="222222"/>
              </a:solidFill>
              <a:highlight>
                <a:srgbClr val="FFFFFF"/>
              </a:highlight>
              <a:latin typeface="Roboto"/>
              <a:ea typeface="Roboto"/>
              <a:cs typeface="Roboto"/>
              <a:sym typeface="Roboto"/>
            </a:endParaRPr>
          </a:p>
          <a:p>
            <a:pPr marL="457200" lvl="0" indent="-292100" algn="l" rtl="0">
              <a:lnSpc>
                <a:spcPct val="115000"/>
              </a:lnSpc>
              <a:spcBef>
                <a:spcPts val="0"/>
              </a:spcBef>
              <a:spcAft>
                <a:spcPts val="0"/>
              </a:spcAft>
              <a:buClr>
                <a:srgbClr val="222222"/>
              </a:buClr>
              <a:buSzPts val="1000"/>
              <a:buFont typeface="Roboto"/>
              <a:buChar char="●"/>
            </a:pPr>
            <a:r>
              <a:rPr lang="en" sz="1000">
                <a:solidFill>
                  <a:srgbClr val="222222"/>
                </a:solidFill>
                <a:highlight>
                  <a:srgbClr val="FFFFFF"/>
                </a:highlight>
                <a:latin typeface="Roboto"/>
                <a:ea typeface="Roboto"/>
                <a:cs typeface="Roboto"/>
                <a:sym typeface="Roboto"/>
              </a:rPr>
              <a:t>Mattress </a:t>
            </a:r>
            <a:endParaRPr sz="1000">
              <a:solidFill>
                <a:srgbClr val="222222"/>
              </a:solidFill>
              <a:highlight>
                <a:srgbClr val="FFFFFF"/>
              </a:highlight>
              <a:latin typeface="Roboto"/>
              <a:ea typeface="Roboto"/>
              <a:cs typeface="Roboto"/>
              <a:sym typeface="Roboto"/>
            </a:endParaRPr>
          </a:p>
          <a:p>
            <a:pPr marL="457200" lvl="0" indent="-292100" algn="l" rtl="0">
              <a:lnSpc>
                <a:spcPct val="115000"/>
              </a:lnSpc>
              <a:spcBef>
                <a:spcPts val="0"/>
              </a:spcBef>
              <a:spcAft>
                <a:spcPts val="0"/>
              </a:spcAft>
              <a:buClr>
                <a:srgbClr val="222222"/>
              </a:buClr>
              <a:buSzPts val="1000"/>
              <a:buFont typeface="Roboto"/>
              <a:buChar char="●"/>
            </a:pPr>
            <a:r>
              <a:rPr lang="en" sz="1000">
                <a:solidFill>
                  <a:srgbClr val="222222"/>
                </a:solidFill>
                <a:highlight>
                  <a:srgbClr val="FFFFFF"/>
                </a:highlight>
                <a:latin typeface="Roboto"/>
                <a:ea typeface="Roboto"/>
                <a:cs typeface="Roboto"/>
                <a:sym typeface="Roboto"/>
              </a:rPr>
              <a:t>Meal Delivery Kits</a:t>
            </a:r>
            <a:endParaRPr sz="1000">
              <a:solidFill>
                <a:srgbClr val="222222"/>
              </a:solidFill>
              <a:highlight>
                <a:srgbClr val="FFFFFF"/>
              </a:highlight>
              <a:latin typeface="Roboto"/>
              <a:ea typeface="Roboto"/>
              <a:cs typeface="Roboto"/>
              <a:sym typeface="Roboto"/>
            </a:endParaRPr>
          </a:p>
          <a:p>
            <a:pPr marL="457200" lvl="0" indent="-292100" algn="l" rtl="0">
              <a:lnSpc>
                <a:spcPct val="115000"/>
              </a:lnSpc>
              <a:spcBef>
                <a:spcPts val="0"/>
              </a:spcBef>
              <a:spcAft>
                <a:spcPts val="0"/>
              </a:spcAft>
              <a:buClr>
                <a:srgbClr val="222222"/>
              </a:buClr>
              <a:buSzPts val="1000"/>
              <a:buFont typeface="Roboto"/>
              <a:buChar char="●"/>
            </a:pPr>
            <a:r>
              <a:rPr lang="en" sz="1000">
                <a:solidFill>
                  <a:srgbClr val="222222"/>
                </a:solidFill>
                <a:highlight>
                  <a:srgbClr val="FFFFFF"/>
                </a:highlight>
                <a:latin typeface="Roboto"/>
                <a:ea typeface="Roboto"/>
                <a:cs typeface="Roboto"/>
                <a:sym typeface="Roboto"/>
              </a:rPr>
              <a:t>Personal Loans</a:t>
            </a:r>
            <a:endParaRPr sz="1000">
              <a:solidFill>
                <a:srgbClr val="222222"/>
              </a:solidFill>
              <a:highlight>
                <a:srgbClr val="FFFFFF"/>
              </a:highlight>
              <a:latin typeface="Roboto"/>
              <a:ea typeface="Roboto"/>
              <a:cs typeface="Roboto"/>
              <a:sym typeface="Roboto"/>
            </a:endParaRPr>
          </a:p>
          <a:p>
            <a:pPr marL="457200" lvl="0" indent="-292100" algn="l" rtl="0">
              <a:lnSpc>
                <a:spcPct val="115000"/>
              </a:lnSpc>
              <a:spcBef>
                <a:spcPts val="0"/>
              </a:spcBef>
              <a:spcAft>
                <a:spcPts val="0"/>
              </a:spcAft>
              <a:buClr>
                <a:srgbClr val="222222"/>
              </a:buClr>
              <a:buSzPts val="1000"/>
              <a:buFont typeface="Roboto"/>
              <a:buChar char="●"/>
            </a:pPr>
            <a:r>
              <a:rPr lang="en" sz="1000">
                <a:solidFill>
                  <a:srgbClr val="222222"/>
                </a:solidFill>
                <a:highlight>
                  <a:srgbClr val="FFFFFF"/>
                </a:highlight>
                <a:latin typeface="Roboto"/>
                <a:ea typeface="Roboto"/>
                <a:cs typeface="Roboto"/>
                <a:sym typeface="Roboto"/>
              </a:rPr>
              <a:t>Pet Food Delivery</a:t>
            </a:r>
            <a:endParaRPr sz="1000">
              <a:solidFill>
                <a:srgbClr val="222222"/>
              </a:solidFill>
              <a:highlight>
                <a:srgbClr val="FFFFFF"/>
              </a:highlight>
              <a:latin typeface="Roboto"/>
              <a:ea typeface="Roboto"/>
              <a:cs typeface="Roboto"/>
              <a:sym typeface="Roboto"/>
            </a:endParaRPr>
          </a:p>
          <a:p>
            <a:pPr marL="457200" lvl="0" indent="-292100" algn="l" rtl="0">
              <a:lnSpc>
                <a:spcPct val="115000"/>
              </a:lnSpc>
              <a:spcBef>
                <a:spcPts val="0"/>
              </a:spcBef>
              <a:spcAft>
                <a:spcPts val="0"/>
              </a:spcAft>
              <a:buClr>
                <a:srgbClr val="222222"/>
              </a:buClr>
              <a:buSzPts val="1000"/>
              <a:buFont typeface="Roboto"/>
              <a:buChar char="●"/>
            </a:pPr>
            <a:r>
              <a:rPr lang="en" sz="1000">
                <a:solidFill>
                  <a:srgbClr val="222222"/>
                </a:solidFill>
                <a:highlight>
                  <a:srgbClr val="FFFFFF"/>
                </a:highlight>
                <a:latin typeface="Roboto"/>
                <a:ea typeface="Roboto"/>
                <a:cs typeface="Roboto"/>
                <a:sym typeface="Roboto"/>
              </a:rPr>
              <a:t>Pet Toy Box Subscriptions</a:t>
            </a:r>
            <a:endParaRPr sz="1000">
              <a:solidFill>
                <a:srgbClr val="222222"/>
              </a:solidFill>
              <a:highlight>
                <a:srgbClr val="FFFFFF"/>
              </a:highlight>
              <a:latin typeface="Roboto"/>
              <a:ea typeface="Roboto"/>
              <a:cs typeface="Roboto"/>
              <a:sym typeface="Roboto"/>
            </a:endParaRPr>
          </a:p>
          <a:p>
            <a:pPr marL="457200" lvl="0" indent="-292100" algn="l" rtl="0">
              <a:lnSpc>
                <a:spcPct val="115000"/>
              </a:lnSpc>
              <a:spcBef>
                <a:spcPts val="0"/>
              </a:spcBef>
              <a:spcAft>
                <a:spcPts val="0"/>
              </a:spcAft>
              <a:buClr>
                <a:srgbClr val="222222"/>
              </a:buClr>
              <a:buSzPts val="1000"/>
              <a:buFont typeface="Roboto"/>
              <a:buChar char="●"/>
            </a:pPr>
            <a:r>
              <a:rPr lang="en" sz="1000">
                <a:solidFill>
                  <a:srgbClr val="222222"/>
                </a:solidFill>
                <a:highlight>
                  <a:srgbClr val="FFFFFF"/>
                </a:highlight>
                <a:latin typeface="Roboto"/>
                <a:ea typeface="Roboto"/>
                <a:cs typeface="Roboto"/>
                <a:sym typeface="Roboto"/>
              </a:rPr>
              <a:t>Pet Insurance</a:t>
            </a:r>
            <a:endParaRPr sz="1000">
              <a:solidFill>
                <a:srgbClr val="222222"/>
              </a:solidFill>
              <a:highlight>
                <a:srgbClr val="FFFFFF"/>
              </a:highlight>
              <a:latin typeface="Roboto"/>
              <a:ea typeface="Roboto"/>
              <a:cs typeface="Roboto"/>
              <a:sym typeface="Roboto"/>
            </a:endParaRPr>
          </a:p>
          <a:p>
            <a:pPr marL="457200" lvl="0" indent="-292100" algn="l" rtl="0">
              <a:lnSpc>
                <a:spcPct val="115000"/>
              </a:lnSpc>
              <a:spcBef>
                <a:spcPts val="0"/>
              </a:spcBef>
              <a:spcAft>
                <a:spcPts val="0"/>
              </a:spcAft>
              <a:buClr>
                <a:srgbClr val="222222"/>
              </a:buClr>
              <a:buSzPts val="1000"/>
              <a:buFont typeface="Roboto"/>
              <a:buChar char="●"/>
            </a:pPr>
            <a:r>
              <a:rPr lang="en" sz="1000">
                <a:solidFill>
                  <a:srgbClr val="222222"/>
                </a:solidFill>
                <a:highlight>
                  <a:srgbClr val="FFFFFF"/>
                </a:highlight>
                <a:latin typeface="Roboto"/>
                <a:ea typeface="Roboto"/>
                <a:cs typeface="Roboto"/>
                <a:sym typeface="Roboto"/>
              </a:rPr>
              <a:t>Virtual Phone Systems</a:t>
            </a:r>
            <a:endParaRPr sz="1000">
              <a:solidFill>
                <a:srgbClr val="222222"/>
              </a:solidFill>
              <a:highlight>
                <a:srgbClr val="FFFFFF"/>
              </a:highlight>
              <a:latin typeface="Roboto"/>
              <a:ea typeface="Roboto"/>
              <a:cs typeface="Roboto"/>
              <a:sym typeface="Roboto"/>
            </a:endParaRPr>
          </a:p>
          <a:p>
            <a:pPr marL="457200" lvl="0" indent="-292100" algn="l" rtl="0">
              <a:lnSpc>
                <a:spcPct val="115000"/>
              </a:lnSpc>
              <a:spcBef>
                <a:spcPts val="0"/>
              </a:spcBef>
              <a:spcAft>
                <a:spcPts val="0"/>
              </a:spcAft>
              <a:buClr>
                <a:srgbClr val="222222"/>
              </a:buClr>
              <a:buSzPts val="1000"/>
              <a:buFont typeface="Roboto"/>
              <a:buChar char="●"/>
            </a:pPr>
            <a:r>
              <a:rPr lang="en" sz="1000">
                <a:solidFill>
                  <a:srgbClr val="222222"/>
                </a:solidFill>
                <a:highlight>
                  <a:srgbClr val="FFFFFF"/>
                </a:highlight>
                <a:latin typeface="Roboto"/>
                <a:ea typeface="Roboto"/>
                <a:cs typeface="Roboto"/>
                <a:sym typeface="Roboto"/>
              </a:rPr>
              <a:t>VPN Software</a:t>
            </a:r>
            <a:endParaRPr sz="1000">
              <a:solidFill>
                <a:srgbClr val="222222"/>
              </a:solidFill>
              <a:highlight>
                <a:srgbClr val="FFFFFF"/>
              </a:highlight>
              <a:latin typeface="Roboto"/>
              <a:ea typeface="Roboto"/>
              <a:cs typeface="Roboto"/>
              <a:sym typeface="Roboto"/>
            </a:endParaRPr>
          </a:p>
          <a:p>
            <a:pPr marL="457200" lvl="0" indent="-292100" algn="l" rtl="0">
              <a:lnSpc>
                <a:spcPct val="115000"/>
              </a:lnSpc>
              <a:spcBef>
                <a:spcPts val="0"/>
              </a:spcBef>
              <a:spcAft>
                <a:spcPts val="0"/>
              </a:spcAft>
              <a:buClr>
                <a:srgbClr val="222222"/>
              </a:buClr>
              <a:buSzPts val="1000"/>
              <a:buFont typeface="Roboto"/>
              <a:buChar char="●"/>
            </a:pPr>
            <a:r>
              <a:rPr lang="en" sz="1000">
                <a:solidFill>
                  <a:srgbClr val="222222"/>
                </a:solidFill>
                <a:highlight>
                  <a:srgbClr val="FFFFFF"/>
                </a:highlight>
                <a:latin typeface="Roboto"/>
                <a:ea typeface="Roboto"/>
                <a:cs typeface="Roboto"/>
                <a:sym typeface="Roboto"/>
              </a:rPr>
              <a:t>Wine Clubs</a:t>
            </a:r>
            <a:endParaRPr sz="1000">
              <a:solidFill>
                <a:srgbClr val="222222"/>
              </a:solidFill>
              <a:highlight>
                <a:srgbClr val="FFFFFF"/>
              </a:highlight>
              <a:latin typeface="Roboto"/>
              <a:ea typeface="Roboto"/>
              <a:cs typeface="Roboto"/>
              <a:sym typeface="Roboto"/>
            </a:endParaRPr>
          </a:p>
          <a:p>
            <a:pPr marL="457200" lvl="0" indent="-292100" algn="l" rtl="0">
              <a:lnSpc>
                <a:spcPct val="115000"/>
              </a:lnSpc>
              <a:spcBef>
                <a:spcPts val="0"/>
              </a:spcBef>
              <a:spcAft>
                <a:spcPts val="0"/>
              </a:spcAft>
              <a:buClr>
                <a:srgbClr val="222222"/>
              </a:buClr>
              <a:buSzPts val="1000"/>
              <a:buFont typeface="Roboto"/>
              <a:buChar char="●"/>
            </a:pPr>
            <a:r>
              <a:rPr lang="en" sz="1000">
                <a:solidFill>
                  <a:srgbClr val="222222"/>
                </a:solidFill>
                <a:highlight>
                  <a:srgbClr val="FFFFFF"/>
                </a:highlight>
                <a:latin typeface="Roboto"/>
                <a:ea typeface="Roboto"/>
                <a:cs typeface="Roboto"/>
                <a:sym typeface="Roboto"/>
              </a:rPr>
              <a:t>Website Hosting</a:t>
            </a:r>
            <a:endParaRPr sz="1000">
              <a:solidFill>
                <a:srgbClr val="222222"/>
              </a:solidFill>
              <a:highlight>
                <a:srgbClr val="FFFFFF"/>
              </a:highlight>
              <a:latin typeface="Roboto"/>
              <a:ea typeface="Roboto"/>
              <a:cs typeface="Roboto"/>
              <a:sym typeface="Roboto"/>
            </a:endParaRPr>
          </a:p>
        </p:txBody>
      </p:sp>
      <p:pic>
        <p:nvPicPr>
          <p:cNvPr id="257" name="Google Shape;257;p31"/>
          <p:cNvPicPr preferRelativeResize="0"/>
          <p:nvPr/>
        </p:nvPicPr>
        <p:blipFill>
          <a:blip r:embed="rId4">
            <a:alphaModFix/>
          </a:blip>
          <a:stretch>
            <a:fillRect/>
          </a:stretch>
        </p:blipFill>
        <p:spPr>
          <a:xfrm>
            <a:off x="782075" y="855750"/>
            <a:ext cx="4693875" cy="419887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2"/>
          <p:cNvSpPr txBox="1"/>
          <p:nvPr/>
        </p:nvSpPr>
        <p:spPr>
          <a:xfrm>
            <a:off x="894525" y="-354975"/>
            <a:ext cx="10932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3" name="Google Shape;263;p32"/>
          <p:cNvSpPr/>
          <p:nvPr/>
        </p:nvSpPr>
        <p:spPr>
          <a:xfrm>
            <a:off x="107300" y="89700"/>
            <a:ext cx="8933700" cy="7323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4" name="Google Shape;264;p32"/>
          <p:cNvPicPr preferRelativeResize="0"/>
          <p:nvPr/>
        </p:nvPicPr>
        <p:blipFill>
          <a:blip r:embed="rId3">
            <a:alphaModFix/>
          </a:blip>
          <a:stretch>
            <a:fillRect/>
          </a:stretch>
        </p:blipFill>
        <p:spPr>
          <a:xfrm>
            <a:off x="7093250" y="4520866"/>
            <a:ext cx="1902524" cy="533759"/>
          </a:xfrm>
          <a:prstGeom prst="rect">
            <a:avLst/>
          </a:prstGeom>
          <a:noFill/>
          <a:ln>
            <a:noFill/>
          </a:ln>
        </p:spPr>
      </p:pic>
      <p:sp>
        <p:nvSpPr>
          <p:cNvPr id="265" name="Google Shape;265;p32"/>
          <p:cNvSpPr txBox="1">
            <a:spLocks noGrp="1"/>
          </p:cNvSpPr>
          <p:nvPr>
            <p:ph type="title"/>
          </p:nvPr>
        </p:nvSpPr>
        <p:spPr>
          <a:xfrm>
            <a:off x="311700" y="187125"/>
            <a:ext cx="8520600" cy="5727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FFFFFF"/>
                </a:solidFill>
                <a:latin typeface="Roboto"/>
                <a:ea typeface="Roboto"/>
                <a:cs typeface="Roboto"/>
                <a:sym typeface="Roboto"/>
              </a:rPr>
              <a:t>BuyersGuide.org Next Steps</a:t>
            </a:r>
            <a:endParaRPr sz="2200">
              <a:solidFill>
                <a:srgbClr val="FFFFFF"/>
              </a:solidFill>
              <a:latin typeface="Roboto"/>
              <a:ea typeface="Roboto"/>
              <a:cs typeface="Roboto"/>
              <a:sym typeface="Roboto"/>
            </a:endParaRPr>
          </a:p>
          <a:p>
            <a:pPr marL="0" lvl="0" indent="0" algn="l" rtl="0">
              <a:spcBef>
                <a:spcPts val="0"/>
              </a:spcBef>
              <a:spcAft>
                <a:spcPts val="0"/>
              </a:spcAft>
              <a:buNone/>
            </a:pPr>
            <a:endParaRPr sz="2200">
              <a:solidFill>
                <a:srgbClr val="FFFFFF"/>
              </a:solidFill>
              <a:latin typeface="Roboto"/>
              <a:ea typeface="Roboto"/>
              <a:cs typeface="Roboto"/>
              <a:sym typeface="Roboto"/>
            </a:endParaRPr>
          </a:p>
          <a:p>
            <a:pPr marL="0" lvl="0" indent="0" algn="l" rtl="0">
              <a:spcBef>
                <a:spcPts val="0"/>
              </a:spcBef>
              <a:spcAft>
                <a:spcPts val="0"/>
              </a:spcAft>
              <a:buNone/>
            </a:pPr>
            <a:endParaRPr sz="2200" b="0">
              <a:solidFill>
                <a:srgbClr val="FFFFFF"/>
              </a:solidFill>
            </a:endParaRPr>
          </a:p>
        </p:txBody>
      </p:sp>
      <p:pic>
        <p:nvPicPr>
          <p:cNvPr id="266" name="Google Shape;266;p32"/>
          <p:cNvPicPr preferRelativeResize="0"/>
          <p:nvPr/>
        </p:nvPicPr>
        <p:blipFill>
          <a:blip r:embed="rId4">
            <a:alphaModFix/>
          </a:blip>
          <a:stretch>
            <a:fillRect/>
          </a:stretch>
        </p:blipFill>
        <p:spPr>
          <a:xfrm>
            <a:off x="6543725" y="1383626"/>
            <a:ext cx="2376251" cy="2376251"/>
          </a:xfrm>
          <a:prstGeom prst="rect">
            <a:avLst/>
          </a:prstGeom>
          <a:noFill/>
          <a:ln>
            <a:noFill/>
          </a:ln>
        </p:spPr>
      </p:pic>
      <p:sp>
        <p:nvSpPr>
          <p:cNvPr id="267" name="Google Shape;267;p32"/>
          <p:cNvSpPr txBox="1">
            <a:spLocks noGrp="1"/>
          </p:cNvSpPr>
          <p:nvPr>
            <p:ph type="body" idx="1"/>
          </p:nvPr>
        </p:nvSpPr>
        <p:spPr>
          <a:xfrm>
            <a:off x="235500" y="958150"/>
            <a:ext cx="6308100" cy="34608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400" b="1">
                <a:solidFill>
                  <a:srgbClr val="FF9900"/>
                </a:solidFill>
                <a:latin typeface="Roboto"/>
                <a:ea typeface="Roboto"/>
                <a:cs typeface="Roboto"/>
                <a:sym typeface="Roboto"/>
              </a:rPr>
              <a:t>Looking to launch a campaign with existing vertical?</a:t>
            </a:r>
            <a:endParaRPr sz="1400" b="1">
              <a:solidFill>
                <a:srgbClr val="FF6600"/>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Please reach out to us directly and we can put together a proposal based upon our existing volume and competition.</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Entry level CPAs typically run 3x - 6x the default payouts, and premium positions can be anywhere from 5x - 10x.</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If you do not see your vertical in our existing categories, but think it could be a fit, let us know and we will review for opportunity!</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sz="1400">
              <a:solidFill>
                <a:schemeClr val="dk1"/>
              </a:solidFill>
              <a:latin typeface="Roboto"/>
              <a:ea typeface="Roboto"/>
              <a:cs typeface="Roboto"/>
              <a:sym typeface="Roboto"/>
            </a:endParaRPr>
          </a:p>
          <a:p>
            <a:pPr marL="0" lvl="0" indent="0" algn="l" rtl="0">
              <a:lnSpc>
                <a:spcPct val="150000"/>
              </a:lnSpc>
              <a:spcBef>
                <a:spcPts val="0"/>
              </a:spcBef>
              <a:spcAft>
                <a:spcPts val="0"/>
              </a:spcAft>
              <a:buClr>
                <a:schemeClr val="dk1"/>
              </a:buClr>
              <a:buSzPts val="1100"/>
              <a:buFont typeface="Arial"/>
              <a:buNone/>
            </a:pPr>
            <a:r>
              <a:rPr lang="en" sz="1400" b="1">
                <a:solidFill>
                  <a:srgbClr val="FF9900"/>
                </a:solidFill>
                <a:latin typeface="Roboto"/>
                <a:ea typeface="Roboto"/>
                <a:cs typeface="Roboto"/>
                <a:sym typeface="Roboto"/>
              </a:rPr>
              <a:t>Already running a campaign with us but looking to optimize?</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Please reach out to us directly and we can put together a recommended optimization strategy.</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Increases to CPA, optimizations in the purchase flow, and brand reputation campaigns will all be accounted for in the merchant index, impacting positioning on the core Best template, as well as the other campaign templates.</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sz="1400">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p:nvPr/>
        </p:nvSpPr>
        <p:spPr>
          <a:xfrm>
            <a:off x="894525" y="-354975"/>
            <a:ext cx="10932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p15"/>
          <p:cNvSpPr txBox="1">
            <a:spLocks noGrp="1"/>
          </p:cNvSpPr>
          <p:nvPr>
            <p:ph type="body" idx="1"/>
          </p:nvPr>
        </p:nvSpPr>
        <p:spPr>
          <a:xfrm>
            <a:off x="3497163" y="994288"/>
            <a:ext cx="5338800" cy="3449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400" b="1">
                <a:solidFill>
                  <a:schemeClr val="dk1"/>
                </a:solidFill>
                <a:latin typeface="Roboto"/>
                <a:ea typeface="Roboto"/>
                <a:cs typeface="Roboto"/>
                <a:sym typeface="Roboto"/>
              </a:rPr>
              <a:t>Coupon Channel: Discount Shopper Targeting</a:t>
            </a:r>
            <a:endParaRPr sz="1400" b="1">
              <a:solidFill>
                <a:schemeClr val="dk1"/>
              </a:solidFill>
              <a:latin typeface="Roboto"/>
              <a:ea typeface="Roboto"/>
              <a:cs typeface="Roboto"/>
              <a:sym typeface="Roboto"/>
            </a:endParaRPr>
          </a:p>
          <a:p>
            <a:pPr marL="457200" lvl="0" indent="-317500" algn="l" rtl="0">
              <a:lnSpc>
                <a:spcPct val="100000"/>
              </a:lnSpc>
              <a:spcBef>
                <a:spcPts val="120"/>
              </a:spcBef>
              <a:spcAft>
                <a:spcPts val="0"/>
              </a:spcAft>
              <a:buClr>
                <a:srgbClr val="434343"/>
              </a:buClr>
              <a:buSzPts val="1400"/>
              <a:buFont typeface="Roboto"/>
              <a:buChar char="●"/>
            </a:pPr>
            <a:r>
              <a:rPr lang="en" sz="1400">
                <a:solidFill>
                  <a:srgbClr val="434343"/>
                </a:solidFill>
                <a:latin typeface="Roboto"/>
                <a:ea typeface="Roboto"/>
                <a:cs typeface="Roboto"/>
                <a:sym typeface="Roboto"/>
              </a:rPr>
              <a:t>Drives conversions for deal-sensitive shoppers</a:t>
            </a:r>
            <a:endParaRPr sz="1400">
              <a:solidFill>
                <a:srgbClr val="434343"/>
              </a:solidFill>
              <a:latin typeface="Roboto"/>
              <a:ea typeface="Roboto"/>
              <a:cs typeface="Roboto"/>
              <a:sym typeface="Roboto"/>
            </a:endParaRPr>
          </a:p>
          <a:p>
            <a:pPr marL="457200" lvl="0" indent="-317500" algn="l" rtl="0">
              <a:lnSpc>
                <a:spcPct val="100000"/>
              </a:lnSpc>
              <a:spcBef>
                <a:spcPts val="120"/>
              </a:spcBef>
              <a:spcAft>
                <a:spcPts val="0"/>
              </a:spcAft>
              <a:buClr>
                <a:srgbClr val="434343"/>
              </a:buClr>
              <a:buSzPts val="1400"/>
              <a:buFont typeface="Roboto"/>
              <a:buChar char="●"/>
            </a:pPr>
            <a:r>
              <a:rPr lang="en" sz="1400">
                <a:solidFill>
                  <a:srgbClr val="434343"/>
                </a:solidFill>
                <a:latin typeface="Roboto"/>
                <a:ea typeface="Roboto"/>
                <a:cs typeface="Roboto"/>
                <a:sym typeface="Roboto"/>
              </a:rPr>
              <a:t>Focuses on brand+coupon and discount queries</a:t>
            </a:r>
            <a:endParaRPr sz="1400">
              <a:solidFill>
                <a:srgbClr val="434343"/>
              </a:solidFill>
              <a:latin typeface="Roboto"/>
              <a:ea typeface="Roboto"/>
              <a:cs typeface="Roboto"/>
              <a:sym typeface="Roboto"/>
            </a:endParaRPr>
          </a:p>
          <a:p>
            <a:pPr marL="457200" lvl="0" indent="-317500" algn="l" rtl="0">
              <a:lnSpc>
                <a:spcPct val="100000"/>
              </a:lnSpc>
              <a:spcBef>
                <a:spcPts val="120"/>
              </a:spcBef>
              <a:spcAft>
                <a:spcPts val="0"/>
              </a:spcAft>
              <a:buClr>
                <a:srgbClr val="434343"/>
              </a:buClr>
              <a:buSzPts val="1400"/>
              <a:buFont typeface="Roboto"/>
              <a:buChar char="●"/>
            </a:pPr>
            <a:r>
              <a:rPr lang="en" sz="1400">
                <a:solidFill>
                  <a:srgbClr val="434343"/>
                </a:solidFill>
                <a:latin typeface="Roboto"/>
                <a:ea typeface="Roboto"/>
                <a:cs typeface="Roboto"/>
                <a:sym typeface="Roboto"/>
              </a:rPr>
              <a:t>Sends traffic to dedicated merchant page on TheCoupon.Co</a:t>
            </a:r>
            <a:endParaRPr sz="1400">
              <a:solidFill>
                <a:srgbClr val="434343"/>
              </a:solidFill>
              <a:latin typeface="Roboto"/>
              <a:ea typeface="Roboto"/>
              <a:cs typeface="Roboto"/>
              <a:sym typeface="Roboto"/>
            </a:endParaRPr>
          </a:p>
          <a:p>
            <a:pPr marL="457200" lvl="0" indent="0" algn="l" rtl="0">
              <a:lnSpc>
                <a:spcPct val="100000"/>
              </a:lnSpc>
              <a:spcBef>
                <a:spcPts val="120"/>
              </a:spcBef>
              <a:spcAft>
                <a:spcPts val="0"/>
              </a:spcAft>
              <a:buNone/>
            </a:pPr>
            <a:endParaRPr sz="800">
              <a:solidFill>
                <a:srgbClr val="434343"/>
              </a:solidFill>
              <a:latin typeface="Roboto"/>
              <a:ea typeface="Roboto"/>
              <a:cs typeface="Roboto"/>
              <a:sym typeface="Roboto"/>
            </a:endParaRPr>
          </a:p>
          <a:p>
            <a:pPr marL="0" lvl="0" indent="0" algn="l" rtl="0">
              <a:lnSpc>
                <a:spcPct val="100000"/>
              </a:lnSpc>
              <a:spcBef>
                <a:spcPts val="120"/>
              </a:spcBef>
              <a:spcAft>
                <a:spcPts val="0"/>
              </a:spcAft>
              <a:buClr>
                <a:schemeClr val="dk1"/>
              </a:buClr>
              <a:buSzPts val="1100"/>
              <a:buFont typeface="Arial"/>
              <a:buNone/>
            </a:pPr>
            <a:r>
              <a:rPr lang="en" sz="1400" b="1">
                <a:solidFill>
                  <a:schemeClr val="dk1"/>
                </a:solidFill>
                <a:latin typeface="Roboto"/>
                <a:ea typeface="Roboto"/>
                <a:cs typeface="Roboto"/>
                <a:sym typeface="Roboto"/>
              </a:rPr>
              <a:t>Comparison Channel: Early Consumer Interest </a:t>
            </a:r>
            <a:endParaRPr sz="1400" b="1">
              <a:solidFill>
                <a:schemeClr val="dk1"/>
              </a:solidFill>
              <a:latin typeface="Roboto"/>
              <a:ea typeface="Roboto"/>
              <a:cs typeface="Roboto"/>
              <a:sym typeface="Roboto"/>
            </a:endParaRPr>
          </a:p>
          <a:p>
            <a:pPr marL="457200" lvl="0" indent="-317500" algn="l" rtl="0">
              <a:lnSpc>
                <a:spcPct val="100000"/>
              </a:lnSpc>
              <a:spcBef>
                <a:spcPts val="120"/>
              </a:spcBef>
              <a:spcAft>
                <a:spcPts val="0"/>
              </a:spcAft>
              <a:buClr>
                <a:srgbClr val="434343"/>
              </a:buClr>
              <a:buSzPts val="1400"/>
              <a:buFont typeface="Roboto"/>
              <a:buChar char="●"/>
            </a:pPr>
            <a:r>
              <a:rPr lang="en" sz="1400">
                <a:solidFill>
                  <a:srgbClr val="434343"/>
                </a:solidFill>
                <a:latin typeface="Roboto"/>
                <a:ea typeface="Roboto"/>
                <a:cs typeface="Roboto"/>
                <a:sym typeface="Roboto"/>
              </a:rPr>
              <a:t>Focuses on consumers who have shown purchase intent, but are not yet brand-committed</a:t>
            </a:r>
            <a:endParaRPr sz="1400">
              <a:solidFill>
                <a:srgbClr val="434343"/>
              </a:solidFill>
              <a:latin typeface="Roboto"/>
              <a:ea typeface="Roboto"/>
              <a:cs typeface="Roboto"/>
              <a:sym typeface="Roboto"/>
            </a:endParaRPr>
          </a:p>
          <a:p>
            <a:pPr marL="457200" lvl="0" indent="-317500" algn="l" rtl="0">
              <a:lnSpc>
                <a:spcPct val="100000"/>
              </a:lnSpc>
              <a:spcBef>
                <a:spcPts val="120"/>
              </a:spcBef>
              <a:spcAft>
                <a:spcPts val="0"/>
              </a:spcAft>
              <a:buClr>
                <a:srgbClr val="434343"/>
              </a:buClr>
              <a:buSzPts val="1400"/>
              <a:buFont typeface="Roboto"/>
              <a:buChar char="●"/>
            </a:pPr>
            <a:r>
              <a:rPr lang="en" sz="1400">
                <a:solidFill>
                  <a:srgbClr val="434343"/>
                </a:solidFill>
                <a:latin typeface="Roboto"/>
                <a:ea typeface="Roboto"/>
                <a:cs typeface="Roboto"/>
                <a:sym typeface="Roboto"/>
              </a:rPr>
              <a:t>Compares and ranks retailers and products</a:t>
            </a:r>
            <a:endParaRPr sz="1400">
              <a:solidFill>
                <a:srgbClr val="434343"/>
              </a:solidFill>
              <a:latin typeface="Roboto"/>
              <a:ea typeface="Roboto"/>
              <a:cs typeface="Roboto"/>
              <a:sym typeface="Roboto"/>
            </a:endParaRPr>
          </a:p>
          <a:p>
            <a:pPr marL="457200" lvl="0" indent="-317500" algn="l" rtl="0">
              <a:lnSpc>
                <a:spcPct val="100000"/>
              </a:lnSpc>
              <a:spcBef>
                <a:spcPts val="120"/>
              </a:spcBef>
              <a:spcAft>
                <a:spcPts val="0"/>
              </a:spcAft>
              <a:buClr>
                <a:srgbClr val="434343"/>
              </a:buClr>
              <a:buSzPts val="1400"/>
              <a:buFont typeface="Roboto"/>
              <a:buChar char="●"/>
            </a:pPr>
            <a:r>
              <a:rPr lang="en" sz="1400">
                <a:solidFill>
                  <a:srgbClr val="434343"/>
                </a:solidFill>
                <a:latin typeface="Roboto"/>
                <a:ea typeface="Roboto"/>
                <a:cs typeface="Roboto"/>
                <a:sym typeface="Roboto"/>
              </a:rPr>
              <a:t>Sends traffic to dynamic review content on BuyersGuide.org</a:t>
            </a:r>
            <a:endParaRPr sz="1400">
              <a:solidFill>
                <a:srgbClr val="434343"/>
              </a:solidFill>
              <a:latin typeface="Roboto"/>
              <a:ea typeface="Roboto"/>
              <a:cs typeface="Roboto"/>
              <a:sym typeface="Roboto"/>
            </a:endParaRPr>
          </a:p>
          <a:p>
            <a:pPr marL="0" lvl="0" indent="0" algn="l" rtl="0">
              <a:lnSpc>
                <a:spcPct val="100000"/>
              </a:lnSpc>
              <a:spcBef>
                <a:spcPts val="120"/>
              </a:spcBef>
              <a:spcAft>
                <a:spcPts val="0"/>
              </a:spcAft>
              <a:buNone/>
            </a:pPr>
            <a:r>
              <a:rPr lang="en" sz="800">
                <a:solidFill>
                  <a:srgbClr val="434343"/>
                </a:solidFill>
                <a:latin typeface="Roboto"/>
                <a:ea typeface="Roboto"/>
                <a:cs typeface="Roboto"/>
                <a:sym typeface="Roboto"/>
              </a:rPr>
              <a:t> </a:t>
            </a:r>
            <a:endParaRPr sz="800">
              <a:solidFill>
                <a:srgbClr val="434343"/>
              </a:solidFill>
              <a:latin typeface="Roboto"/>
              <a:ea typeface="Roboto"/>
              <a:cs typeface="Roboto"/>
              <a:sym typeface="Roboto"/>
            </a:endParaRPr>
          </a:p>
          <a:p>
            <a:pPr marL="0" lvl="0" indent="0" algn="l" rtl="0">
              <a:lnSpc>
                <a:spcPct val="100000"/>
              </a:lnSpc>
              <a:spcBef>
                <a:spcPts val="120"/>
              </a:spcBef>
              <a:spcAft>
                <a:spcPts val="0"/>
              </a:spcAft>
              <a:buClr>
                <a:schemeClr val="dk1"/>
              </a:buClr>
              <a:buSzPts val="1100"/>
              <a:buFont typeface="Arial"/>
              <a:buNone/>
            </a:pPr>
            <a:r>
              <a:rPr lang="en" sz="1400" b="1">
                <a:solidFill>
                  <a:schemeClr val="dk1"/>
                </a:solidFill>
                <a:latin typeface="Roboto"/>
                <a:ea typeface="Roboto"/>
                <a:cs typeface="Roboto"/>
                <a:sym typeface="Roboto"/>
              </a:rPr>
              <a:t>Direct Channel: Branded Search Marketing</a:t>
            </a:r>
            <a:endParaRPr sz="1400" b="1">
              <a:solidFill>
                <a:schemeClr val="dk1"/>
              </a:solidFill>
              <a:latin typeface="Roboto"/>
              <a:ea typeface="Roboto"/>
              <a:cs typeface="Roboto"/>
              <a:sym typeface="Roboto"/>
            </a:endParaRPr>
          </a:p>
          <a:p>
            <a:pPr marL="457200" lvl="0" indent="-317500" algn="l" rtl="0">
              <a:lnSpc>
                <a:spcPct val="100000"/>
              </a:lnSpc>
              <a:spcBef>
                <a:spcPts val="120"/>
              </a:spcBef>
              <a:spcAft>
                <a:spcPts val="0"/>
              </a:spcAft>
              <a:buClr>
                <a:srgbClr val="434343"/>
              </a:buClr>
              <a:buSzPts val="1400"/>
              <a:buFont typeface="Roboto"/>
              <a:buChar char="●"/>
            </a:pPr>
            <a:r>
              <a:rPr lang="en" sz="1400">
                <a:solidFill>
                  <a:srgbClr val="434343"/>
                </a:solidFill>
                <a:latin typeface="Roboto"/>
                <a:ea typeface="Roboto"/>
                <a:cs typeface="Roboto"/>
                <a:sym typeface="Roboto"/>
              </a:rPr>
              <a:t>Coverage on brand and product terms</a:t>
            </a:r>
            <a:endParaRPr sz="1400">
              <a:solidFill>
                <a:srgbClr val="434343"/>
              </a:solidFill>
              <a:latin typeface="Roboto"/>
              <a:ea typeface="Roboto"/>
              <a:cs typeface="Roboto"/>
              <a:sym typeface="Roboto"/>
            </a:endParaRPr>
          </a:p>
          <a:p>
            <a:pPr marL="457200" lvl="0" indent="-317500" algn="l" rtl="0">
              <a:lnSpc>
                <a:spcPct val="100000"/>
              </a:lnSpc>
              <a:spcBef>
                <a:spcPts val="120"/>
              </a:spcBef>
              <a:spcAft>
                <a:spcPts val="0"/>
              </a:spcAft>
              <a:buClr>
                <a:srgbClr val="434343"/>
              </a:buClr>
              <a:buSzPts val="1400"/>
              <a:buFont typeface="Roboto"/>
              <a:buChar char="●"/>
            </a:pPr>
            <a:r>
              <a:rPr lang="en" sz="1400">
                <a:solidFill>
                  <a:srgbClr val="434343"/>
                </a:solidFill>
                <a:latin typeface="Roboto"/>
                <a:ea typeface="Roboto"/>
                <a:cs typeface="Roboto"/>
                <a:sym typeface="Roboto"/>
              </a:rPr>
              <a:t>API-integrated campaigns on all major search engines</a:t>
            </a:r>
            <a:endParaRPr sz="1400">
              <a:solidFill>
                <a:srgbClr val="434343"/>
              </a:solidFill>
              <a:latin typeface="Roboto"/>
              <a:ea typeface="Roboto"/>
              <a:cs typeface="Roboto"/>
              <a:sym typeface="Roboto"/>
            </a:endParaRPr>
          </a:p>
          <a:p>
            <a:pPr marL="457200" lvl="0" indent="-317500" algn="l" rtl="0">
              <a:spcBef>
                <a:spcPts val="120"/>
              </a:spcBef>
              <a:spcAft>
                <a:spcPts val="0"/>
              </a:spcAft>
              <a:buClr>
                <a:srgbClr val="434343"/>
              </a:buClr>
              <a:buSzPts val="1400"/>
              <a:buChar char="●"/>
            </a:pPr>
            <a:r>
              <a:rPr lang="en" sz="1400">
                <a:solidFill>
                  <a:srgbClr val="434343"/>
                </a:solidFill>
              </a:rPr>
              <a:t>Sends traffic directly to merchant site</a:t>
            </a:r>
            <a:endParaRPr sz="1400">
              <a:solidFill>
                <a:srgbClr val="434343"/>
              </a:solidFill>
              <a:latin typeface="Roboto"/>
              <a:ea typeface="Roboto"/>
              <a:cs typeface="Roboto"/>
              <a:sym typeface="Roboto"/>
            </a:endParaRPr>
          </a:p>
        </p:txBody>
      </p:sp>
      <p:sp>
        <p:nvSpPr>
          <p:cNvPr id="74" name="Google Shape;74;p15"/>
          <p:cNvSpPr/>
          <p:nvPr/>
        </p:nvSpPr>
        <p:spPr>
          <a:xfrm>
            <a:off x="107300" y="89700"/>
            <a:ext cx="8933700" cy="7323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5"/>
          <p:cNvSpPr txBox="1">
            <a:spLocks noGrp="1"/>
          </p:cNvSpPr>
          <p:nvPr>
            <p:ph type="title"/>
          </p:nvPr>
        </p:nvSpPr>
        <p:spPr>
          <a:xfrm>
            <a:off x="311700" y="187125"/>
            <a:ext cx="8520600" cy="5727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Roboto"/>
                <a:ea typeface="Roboto"/>
                <a:cs typeface="Roboto"/>
                <a:sym typeface="Roboto"/>
              </a:rPr>
              <a:t>Wickfire Search Engine Marketing Services</a:t>
            </a:r>
            <a:endParaRPr sz="2400" b="0">
              <a:solidFill>
                <a:srgbClr val="FFFFFF"/>
              </a:solidFill>
            </a:endParaRPr>
          </a:p>
        </p:txBody>
      </p:sp>
      <p:pic>
        <p:nvPicPr>
          <p:cNvPr id="76" name="Google Shape;76;p15"/>
          <p:cNvPicPr preferRelativeResize="0"/>
          <p:nvPr/>
        </p:nvPicPr>
        <p:blipFill>
          <a:blip r:embed="rId3">
            <a:alphaModFix/>
          </a:blip>
          <a:stretch>
            <a:fillRect/>
          </a:stretch>
        </p:blipFill>
        <p:spPr>
          <a:xfrm>
            <a:off x="312337" y="3817287"/>
            <a:ext cx="2934825" cy="618422"/>
          </a:xfrm>
          <a:prstGeom prst="rect">
            <a:avLst/>
          </a:prstGeom>
          <a:noFill/>
          <a:ln>
            <a:noFill/>
          </a:ln>
        </p:spPr>
      </p:pic>
      <p:pic>
        <p:nvPicPr>
          <p:cNvPr id="77" name="Google Shape;77;p15"/>
          <p:cNvPicPr preferRelativeResize="0"/>
          <p:nvPr/>
        </p:nvPicPr>
        <p:blipFill>
          <a:blip r:embed="rId4">
            <a:alphaModFix/>
          </a:blip>
          <a:stretch>
            <a:fillRect/>
          </a:stretch>
        </p:blipFill>
        <p:spPr>
          <a:xfrm>
            <a:off x="532182" y="2463812"/>
            <a:ext cx="2495130" cy="823375"/>
          </a:xfrm>
          <a:prstGeom prst="rect">
            <a:avLst/>
          </a:prstGeom>
          <a:noFill/>
          <a:ln>
            <a:noFill/>
          </a:ln>
        </p:spPr>
      </p:pic>
      <p:pic>
        <p:nvPicPr>
          <p:cNvPr id="78" name="Google Shape;78;p15"/>
          <p:cNvPicPr preferRelativeResize="0"/>
          <p:nvPr/>
        </p:nvPicPr>
        <p:blipFill>
          <a:blip r:embed="rId5">
            <a:alphaModFix/>
          </a:blip>
          <a:stretch>
            <a:fillRect/>
          </a:stretch>
        </p:blipFill>
        <p:spPr>
          <a:xfrm>
            <a:off x="449938" y="1305956"/>
            <a:ext cx="2659600" cy="672900"/>
          </a:xfrm>
          <a:prstGeom prst="rect">
            <a:avLst/>
          </a:prstGeom>
          <a:noFill/>
          <a:ln>
            <a:noFill/>
          </a:ln>
        </p:spPr>
      </p:pic>
      <p:pic>
        <p:nvPicPr>
          <p:cNvPr id="79" name="Google Shape;79;p15"/>
          <p:cNvPicPr preferRelativeResize="0"/>
          <p:nvPr/>
        </p:nvPicPr>
        <p:blipFill>
          <a:blip r:embed="rId6">
            <a:alphaModFix/>
          </a:blip>
          <a:stretch>
            <a:fillRect/>
          </a:stretch>
        </p:blipFill>
        <p:spPr>
          <a:xfrm>
            <a:off x="7093250" y="4520866"/>
            <a:ext cx="1902524" cy="53375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1"/>
        <p:cNvGrpSpPr/>
        <p:nvPr/>
      </p:nvGrpSpPr>
      <p:grpSpPr>
        <a:xfrm>
          <a:off x="0" y="0"/>
          <a:ext cx="0" cy="0"/>
          <a:chOff x="0" y="0"/>
          <a:chExt cx="0" cy="0"/>
        </a:xfrm>
      </p:grpSpPr>
      <p:sp>
        <p:nvSpPr>
          <p:cNvPr id="272" name="Google Shape;272;p33"/>
          <p:cNvSpPr txBox="1"/>
          <p:nvPr/>
        </p:nvSpPr>
        <p:spPr>
          <a:xfrm>
            <a:off x="894525" y="-354975"/>
            <a:ext cx="10932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p33"/>
          <p:cNvSpPr txBox="1"/>
          <p:nvPr/>
        </p:nvSpPr>
        <p:spPr>
          <a:xfrm>
            <a:off x="127450" y="935775"/>
            <a:ext cx="7952700" cy="978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b="1">
                <a:solidFill>
                  <a:srgbClr val="FFFFFF"/>
                </a:solidFill>
                <a:latin typeface="Roboto"/>
                <a:ea typeface="Roboto"/>
                <a:cs typeface="Roboto"/>
                <a:sym typeface="Roboto"/>
              </a:rPr>
              <a:t>Our fees are based </a:t>
            </a:r>
            <a:r>
              <a:rPr lang="en" sz="1600" b="1" i="1">
                <a:solidFill>
                  <a:srgbClr val="FFFFFF"/>
                </a:solidFill>
                <a:latin typeface="Roboto"/>
                <a:ea typeface="Roboto"/>
                <a:cs typeface="Roboto"/>
                <a:sym typeface="Roboto"/>
              </a:rPr>
              <a:t>entirely </a:t>
            </a:r>
            <a:r>
              <a:rPr lang="en" sz="1600" b="1">
                <a:solidFill>
                  <a:srgbClr val="FFFFFF"/>
                </a:solidFill>
                <a:latin typeface="Roboto"/>
                <a:ea typeface="Roboto"/>
                <a:cs typeface="Roboto"/>
                <a:sym typeface="Roboto"/>
              </a:rPr>
              <a:t>on our performance.</a:t>
            </a:r>
            <a:endParaRPr sz="1600" b="1">
              <a:solidFill>
                <a:srgbClr val="FFFFFF"/>
              </a:solidFill>
              <a:latin typeface="Roboto"/>
              <a:ea typeface="Roboto"/>
              <a:cs typeface="Roboto"/>
              <a:sym typeface="Roboto"/>
            </a:endParaRPr>
          </a:p>
          <a:p>
            <a:pPr marL="0" lvl="0" indent="0" algn="l" rtl="0">
              <a:lnSpc>
                <a:spcPct val="115000"/>
              </a:lnSpc>
              <a:spcBef>
                <a:spcPts val="0"/>
              </a:spcBef>
              <a:spcAft>
                <a:spcPts val="0"/>
              </a:spcAft>
              <a:buNone/>
            </a:pPr>
            <a:r>
              <a:rPr lang="en" sz="1600" b="1">
                <a:solidFill>
                  <a:srgbClr val="FFFFFF"/>
                </a:solidFill>
                <a:latin typeface="Roboto"/>
                <a:ea typeface="Roboto"/>
                <a:cs typeface="Roboto"/>
                <a:sym typeface="Roboto"/>
              </a:rPr>
              <a:t>You don’t pay anything unless we generate sales.</a:t>
            </a:r>
            <a:endParaRPr sz="1600" b="1">
              <a:solidFill>
                <a:srgbClr val="FFFFFF"/>
              </a:solidFill>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4"/>
          <p:cNvSpPr txBox="1">
            <a:spLocks noGrp="1"/>
          </p:cNvSpPr>
          <p:nvPr>
            <p:ph type="body" idx="1"/>
          </p:nvPr>
        </p:nvSpPr>
        <p:spPr>
          <a:xfrm>
            <a:off x="3661019" y="3172763"/>
            <a:ext cx="1817100" cy="99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latin typeface="Roboto"/>
                <a:ea typeface="Roboto"/>
                <a:cs typeface="Roboto"/>
                <a:sym typeface="Roboto"/>
              </a:rPr>
              <a:t>Chelseah Murphy</a:t>
            </a:r>
            <a:endParaRPr sz="1100">
              <a:solidFill>
                <a:schemeClr val="dk1"/>
              </a:solidFill>
              <a:latin typeface="Roboto"/>
              <a:ea typeface="Roboto"/>
              <a:cs typeface="Roboto"/>
              <a:sym typeface="Roboto"/>
            </a:endParaRPr>
          </a:p>
          <a:p>
            <a:pPr marL="0" lvl="0" indent="0" algn="ctr" rtl="0">
              <a:spcBef>
                <a:spcPts val="0"/>
              </a:spcBef>
              <a:spcAft>
                <a:spcPts val="0"/>
              </a:spcAft>
              <a:buNone/>
            </a:pPr>
            <a:r>
              <a:rPr lang="en" sz="1100">
                <a:solidFill>
                  <a:schemeClr val="dk1"/>
                </a:solidFill>
                <a:latin typeface="Roboto"/>
                <a:ea typeface="Roboto"/>
                <a:cs typeface="Roboto"/>
                <a:sym typeface="Roboto"/>
              </a:rPr>
              <a:t>e. chelseah@wickfire.com</a:t>
            </a:r>
            <a:endParaRPr sz="1100">
              <a:solidFill>
                <a:schemeClr val="dk1"/>
              </a:solidFill>
              <a:latin typeface="Roboto"/>
              <a:ea typeface="Roboto"/>
              <a:cs typeface="Roboto"/>
              <a:sym typeface="Roboto"/>
            </a:endParaRPr>
          </a:p>
          <a:p>
            <a:pPr marL="0" lvl="0" indent="0" algn="ctr" rtl="0">
              <a:spcBef>
                <a:spcPts val="0"/>
              </a:spcBef>
              <a:spcAft>
                <a:spcPts val="0"/>
              </a:spcAft>
              <a:buNone/>
            </a:pPr>
            <a:r>
              <a:rPr lang="en" sz="1100">
                <a:solidFill>
                  <a:schemeClr val="dk1"/>
                </a:solidFill>
                <a:latin typeface="Roboto"/>
                <a:ea typeface="Roboto"/>
                <a:cs typeface="Roboto"/>
                <a:sym typeface="Roboto"/>
              </a:rPr>
              <a:t>c. 310-647-7515</a:t>
            </a:r>
            <a:endParaRPr sz="1100" b="1">
              <a:solidFill>
                <a:schemeClr val="dk1"/>
              </a:solidFill>
              <a:latin typeface="Roboto"/>
              <a:ea typeface="Roboto"/>
              <a:cs typeface="Roboto"/>
              <a:sym typeface="Roboto"/>
            </a:endParaRPr>
          </a:p>
        </p:txBody>
      </p:sp>
      <p:sp>
        <p:nvSpPr>
          <p:cNvPr id="279" name="Google Shape;279;p34"/>
          <p:cNvSpPr txBox="1">
            <a:spLocks noGrp="1"/>
          </p:cNvSpPr>
          <p:nvPr>
            <p:ph type="body" idx="1"/>
          </p:nvPr>
        </p:nvSpPr>
        <p:spPr>
          <a:xfrm>
            <a:off x="244740" y="3175713"/>
            <a:ext cx="1686600" cy="103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200" b="1">
                <a:solidFill>
                  <a:schemeClr val="dk1"/>
                </a:solidFill>
                <a:latin typeface="Roboto"/>
                <a:ea typeface="Roboto"/>
                <a:cs typeface="Roboto"/>
                <a:sym typeface="Roboto"/>
              </a:rPr>
              <a:t>Liz Silvermaster</a:t>
            </a:r>
            <a:endParaRPr sz="1100">
              <a:solidFill>
                <a:schemeClr val="dk1"/>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r>
              <a:rPr lang="en" sz="1100">
                <a:solidFill>
                  <a:schemeClr val="dk1"/>
                </a:solidFill>
                <a:latin typeface="Roboto"/>
                <a:ea typeface="Roboto"/>
                <a:cs typeface="Roboto"/>
                <a:sym typeface="Roboto"/>
              </a:rPr>
              <a:t>e. liz@wickfire.com</a:t>
            </a:r>
            <a:endParaRPr sz="1100">
              <a:solidFill>
                <a:schemeClr val="dk1"/>
              </a:solidFill>
              <a:latin typeface="Roboto"/>
              <a:ea typeface="Roboto"/>
              <a:cs typeface="Roboto"/>
              <a:sym typeface="Roboto"/>
            </a:endParaRPr>
          </a:p>
          <a:p>
            <a:pPr marL="0" lvl="0" indent="0" algn="ctr" rtl="0">
              <a:spcBef>
                <a:spcPts val="0"/>
              </a:spcBef>
              <a:spcAft>
                <a:spcPts val="0"/>
              </a:spcAft>
              <a:buClr>
                <a:schemeClr val="dk1"/>
              </a:buClr>
              <a:buSzPts val="1100"/>
              <a:buFont typeface="Arial"/>
              <a:buNone/>
            </a:pPr>
            <a:r>
              <a:rPr lang="en" sz="1100">
                <a:solidFill>
                  <a:schemeClr val="dk1"/>
                </a:solidFill>
                <a:latin typeface="Roboto"/>
                <a:ea typeface="Roboto"/>
                <a:cs typeface="Roboto"/>
                <a:sym typeface="Roboto"/>
              </a:rPr>
              <a:t>c. 805-456-9931</a:t>
            </a:r>
            <a:endParaRPr>
              <a:latin typeface="Roboto"/>
              <a:ea typeface="Roboto"/>
              <a:cs typeface="Roboto"/>
              <a:sym typeface="Roboto"/>
            </a:endParaRPr>
          </a:p>
        </p:txBody>
      </p:sp>
      <p:sp>
        <p:nvSpPr>
          <p:cNvPr id="280" name="Google Shape;280;p34"/>
          <p:cNvSpPr txBox="1"/>
          <p:nvPr/>
        </p:nvSpPr>
        <p:spPr>
          <a:xfrm>
            <a:off x="1930775" y="3157875"/>
            <a:ext cx="1817100" cy="1066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200" b="1">
                <a:solidFill>
                  <a:schemeClr val="dk1"/>
                </a:solidFill>
                <a:latin typeface="Roboto"/>
                <a:ea typeface="Roboto"/>
                <a:cs typeface="Roboto"/>
                <a:sym typeface="Roboto"/>
              </a:rPr>
              <a:t>Matthew Wiedle</a:t>
            </a:r>
            <a:endParaRPr sz="1100">
              <a:solidFill>
                <a:schemeClr val="dk1"/>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r>
              <a:rPr lang="en" sz="1100">
                <a:solidFill>
                  <a:schemeClr val="dk1"/>
                </a:solidFill>
                <a:latin typeface="Roboto"/>
                <a:ea typeface="Roboto"/>
                <a:cs typeface="Roboto"/>
                <a:sym typeface="Roboto"/>
              </a:rPr>
              <a:t>e. matthew@wickfire.com</a:t>
            </a:r>
            <a:endParaRPr sz="1100">
              <a:solidFill>
                <a:schemeClr val="dk1"/>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r>
              <a:rPr lang="en" sz="1100">
                <a:solidFill>
                  <a:schemeClr val="dk1"/>
                </a:solidFill>
                <a:latin typeface="Roboto"/>
                <a:ea typeface="Roboto"/>
                <a:cs typeface="Roboto"/>
                <a:sym typeface="Roboto"/>
              </a:rPr>
              <a:t>c. 818-439-5580</a:t>
            </a:r>
            <a:endParaRPr sz="1100" b="1">
              <a:solidFill>
                <a:schemeClr val="dk1"/>
              </a:solidFill>
              <a:latin typeface="Roboto"/>
              <a:ea typeface="Roboto"/>
              <a:cs typeface="Roboto"/>
              <a:sym typeface="Roboto"/>
            </a:endParaRPr>
          </a:p>
          <a:p>
            <a:pPr marL="0" lvl="0" indent="0" algn="ctr" rtl="0">
              <a:lnSpc>
                <a:spcPct val="115000"/>
              </a:lnSpc>
              <a:spcBef>
                <a:spcPts val="0"/>
              </a:spcBef>
              <a:spcAft>
                <a:spcPts val="0"/>
              </a:spcAft>
              <a:buNone/>
            </a:pPr>
            <a:endParaRPr sz="1200" b="1">
              <a:latin typeface="Roboto"/>
              <a:ea typeface="Roboto"/>
              <a:cs typeface="Roboto"/>
              <a:sym typeface="Roboto"/>
            </a:endParaRPr>
          </a:p>
        </p:txBody>
      </p:sp>
      <p:sp>
        <p:nvSpPr>
          <p:cNvPr id="281" name="Google Shape;281;p34"/>
          <p:cNvSpPr/>
          <p:nvPr/>
        </p:nvSpPr>
        <p:spPr>
          <a:xfrm>
            <a:off x="107300" y="89700"/>
            <a:ext cx="8933700" cy="7323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4"/>
          <p:cNvSpPr txBox="1">
            <a:spLocks noGrp="1"/>
          </p:cNvSpPr>
          <p:nvPr>
            <p:ph type="title"/>
          </p:nvPr>
        </p:nvSpPr>
        <p:spPr>
          <a:xfrm>
            <a:off x="311700" y="187125"/>
            <a:ext cx="8520600" cy="5727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Roboto"/>
                <a:ea typeface="Roboto"/>
                <a:cs typeface="Roboto"/>
                <a:sym typeface="Roboto"/>
              </a:rPr>
              <a:t>Contact Wickfire</a:t>
            </a:r>
            <a:endParaRPr sz="2400">
              <a:solidFill>
                <a:srgbClr val="FFFFFF"/>
              </a:solidFill>
              <a:latin typeface="Roboto"/>
              <a:ea typeface="Roboto"/>
              <a:cs typeface="Roboto"/>
              <a:sym typeface="Roboto"/>
            </a:endParaRPr>
          </a:p>
          <a:p>
            <a:pPr marL="0" lvl="0" indent="0" algn="l" rtl="0">
              <a:spcBef>
                <a:spcPts val="0"/>
              </a:spcBef>
              <a:spcAft>
                <a:spcPts val="0"/>
              </a:spcAft>
              <a:buNone/>
            </a:pPr>
            <a:endParaRPr sz="2400" b="0">
              <a:solidFill>
                <a:srgbClr val="FFFFFF"/>
              </a:solidFill>
            </a:endParaRPr>
          </a:p>
        </p:txBody>
      </p:sp>
      <p:pic>
        <p:nvPicPr>
          <p:cNvPr id="283" name="Google Shape;283;p34"/>
          <p:cNvPicPr preferRelativeResize="0"/>
          <p:nvPr/>
        </p:nvPicPr>
        <p:blipFill>
          <a:blip r:embed="rId3">
            <a:alphaModFix/>
          </a:blip>
          <a:stretch>
            <a:fillRect/>
          </a:stretch>
        </p:blipFill>
        <p:spPr>
          <a:xfrm>
            <a:off x="2081925" y="1694725"/>
            <a:ext cx="1493775" cy="1493775"/>
          </a:xfrm>
          <a:prstGeom prst="rect">
            <a:avLst/>
          </a:prstGeom>
          <a:noFill/>
          <a:ln>
            <a:noFill/>
          </a:ln>
        </p:spPr>
      </p:pic>
      <p:pic>
        <p:nvPicPr>
          <p:cNvPr id="284" name="Google Shape;284;p34"/>
          <p:cNvPicPr preferRelativeResize="0"/>
          <p:nvPr/>
        </p:nvPicPr>
        <p:blipFill>
          <a:blip r:embed="rId4">
            <a:alphaModFix/>
          </a:blip>
          <a:stretch>
            <a:fillRect/>
          </a:stretch>
        </p:blipFill>
        <p:spPr>
          <a:xfrm>
            <a:off x="3843737" y="1718062"/>
            <a:ext cx="1451675" cy="1454719"/>
          </a:xfrm>
          <a:prstGeom prst="rect">
            <a:avLst/>
          </a:prstGeom>
          <a:noFill/>
          <a:ln>
            <a:noFill/>
          </a:ln>
        </p:spPr>
      </p:pic>
      <p:sp>
        <p:nvSpPr>
          <p:cNvPr id="285" name="Google Shape;285;p34"/>
          <p:cNvSpPr txBox="1">
            <a:spLocks noGrp="1"/>
          </p:cNvSpPr>
          <p:nvPr>
            <p:ph type="body" idx="1"/>
          </p:nvPr>
        </p:nvSpPr>
        <p:spPr>
          <a:xfrm>
            <a:off x="7163594" y="3194613"/>
            <a:ext cx="1817100" cy="99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latin typeface="Roboto"/>
                <a:ea typeface="Roboto"/>
                <a:cs typeface="Roboto"/>
                <a:sym typeface="Roboto"/>
              </a:rPr>
              <a:t>Elias Grossmann</a:t>
            </a:r>
            <a:endParaRPr sz="1100">
              <a:solidFill>
                <a:schemeClr val="dk1"/>
              </a:solidFill>
              <a:latin typeface="Roboto"/>
              <a:ea typeface="Roboto"/>
              <a:cs typeface="Roboto"/>
              <a:sym typeface="Roboto"/>
            </a:endParaRPr>
          </a:p>
          <a:p>
            <a:pPr marL="0" lvl="0" indent="0" algn="ctr" rtl="0">
              <a:spcBef>
                <a:spcPts val="0"/>
              </a:spcBef>
              <a:spcAft>
                <a:spcPts val="0"/>
              </a:spcAft>
              <a:buNone/>
            </a:pPr>
            <a:r>
              <a:rPr lang="en" sz="1100">
                <a:solidFill>
                  <a:schemeClr val="dk1"/>
                </a:solidFill>
                <a:latin typeface="Roboto"/>
                <a:ea typeface="Roboto"/>
                <a:cs typeface="Roboto"/>
                <a:sym typeface="Roboto"/>
              </a:rPr>
              <a:t>e. elias@wickfire.com</a:t>
            </a:r>
            <a:endParaRPr sz="1100">
              <a:solidFill>
                <a:schemeClr val="dk1"/>
              </a:solidFill>
              <a:latin typeface="Roboto"/>
              <a:ea typeface="Roboto"/>
              <a:cs typeface="Roboto"/>
              <a:sym typeface="Roboto"/>
            </a:endParaRPr>
          </a:p>
          <a:p>
            <a:pPr marL="0" lvl="0" indent="0" algn="ctr" rtl="0">
              <a:spcBef>
                <a:spcPts val="0"/>
              </a:spcBef>
              <a:spcAft>
                <a:spcPts val="0"/>
              </a:spcAft>
              <a:buNone/>
            </a:pPr>
            <a:r>
              <a:rPr lang="en" sz="1100">
                <a:solidFill>
                  <a:schemeClr val="dk1"/>
                </a:solidFill>
                <a:latin typeface="Roboto"/>
                <a:ea typeface="Roboto"/>
                <a:cs typeface="Roboto"/>
                <a:sym typeface="Roboto"/>
              </a:rPr>
              <a:t>c. 628-280-8724</a:t>
            </a:r>
            <a:endParaRPr sz="1100" b="1">
              <a:solidFill>
                <a:schemeClr val="dk1"/>
              </a:solidFill>
              <a:latin typeface="Roboto"/>
              <a:ea typeface="Roboto"/>
              <a:cs typeface="Roboto"/>
              <a:sym typeface="Roboto"/>
            </a:endParaRPr>
          </a:p>
        </p:txBody>
      </p:sp>
      <p:pic>
        <p:nvPicPr>
          <p:cNvPr id="286" name="Google Shape;286;p34"/>
          <p:cNvPicPr preferRelativeResize="0"/>
          <p:nvPr/>
        </p:nvPicPr>
        <p:blipFill>
          <a:blip r:embed="rId5">
            <a:alphaModFix/>
          </a:blip>
          <a:stretch>
            <a:fillRect/>
          </a:stretch>
        </p:blipFill>
        <p:spPr>
          <a:xfrm>
            <a:off x="7093250" y="4520866"/>
            <a:ext cx="1902524" cy="533759"/>
          </a:xfrm>
          <a:prstGeom prst="rect">
            <a:avLst/>
          </a:prstGeom>
          <a:noFill/>
          <a:ln>
            <a:noFill/>
          </a:ln>
        </p:spPr>
      </p:pic>
      <p:pic>
        <p:nvPicPr>
          <p:cNvPr id="287" name="Google Shape;287;p34"/>
          <p:cNvPicPr preferRelativeResize="0"/>
          <p:nvPr/>
        </p:nvPicPr>
        <p:blipFill>
          <a:blip r:embed="rId6">
            <a:alphaModFix/>
          </a:blip>
          <a:stretch>
            <a:fillRect/>
          </a:stretch>
        </p:blipFill>
        <p:spPr>
          <a:xfrm>
            <a:off x="7325250" y="1694725"/>
            <a:ext cx="1493777" cy="1506225"/>
          </a:xfrm>
          <a:prstGeom prst="rect">
            <a:avLst/>
          </a:prstGeom>
          <a:noFill/>
          <a:ln>
            <a:noFill/>
          </a:ln>
        </p:spPr>
      </p:pic>
      <p:pic>
        <p:nvPicPr>
          <p:cNvPr id="288" name="Google Shape;288;p34"/>
          <p:cNvPicPr preferRelativeResize="0"/>
          <p:nvPr/>
        </p:nvPicPr>
        <p:blipFill>
          <a:blip r:embed="rId7">
            <a:alphaModFix/>
          </a:blip>
          <a:stretch>
            <a:fillRect/>
          </a:stretch>
        </p:blipFill>
        <p:spPr>
          <a:xfrm>
            <a:off x="362200" y="1715450"/>
            <a:ext cx="1451700" cy="1459911"/>
          </a:xfrm>
          <a:prstGeom prst="rect">
            <a:avLst/>
          </a:prstGeom>
          <a:noFill/>
          <a:ln>
            <a:noFill/>
          </a:ln>
        </p:spPr>
      </p:pic>
      <p:pic>
        <p:nvPicPr>
          <p:cNvPr id="289" name="Google Shape;289;p34"/>
          <p:cNvPicPr preferRelativeResize="0"/>
          <p:nvPr/>
        </p:nvPicPr>
        <p:blipFill>
          <a:blip r:embed="rId8">
            <a:alphaModFix/>
          </a:blip>
          <a:stretch>
            <a:fillRect/>
          </a:stretch>
        </p:blipFill>
        <p:spPr>
          <a:xfrm>
            <a:off x="5563450" y="1694725"/>
            <a:ext cx="1493775" cy="1493775"/>
          </a:xfrm>
          <a:prstGeom prst="rect">
            <a:avLst/>
          </a:prstGeom>
          <a:noFill/>
          <a:ln>
            <a:noFill/>
          </a:ln>
        </p:spPr>
      </p:pic>
      <p:sp>
        <p:nvSpPr>
          <p:cNvPr id="290" name="Google Shape;290;p34"/>
          <p:cNvSpPr txBox="1">
            <a:spLocks noGrp="1"/>
          </p:cNvSpPr>
          <p:nvPr>
            <p:ph type="body" idx="1"/>
          </p:nvPr>
        </p:nvSpPr>
        <p:spPr>
          <a:xfrm>
            <a:off x="5391282" y="3172738"/>
            <a:ext cx="1817100" cy="993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latin typeface="Roboto"/>
                <a:ea typeface="Roboto"/>
                <a:cs typeface="Roboto"/>
                <a:sym typeface="Roboto"/>
              </a:rPr>
              <a:t>Brian Nemes</a:t>
            </a:r>
            <a:endParaRPr sz="1100">
              <a:solidFill>
                <a:schemeClr val="dk1"/>
              </a:solidFill>
              <a:latin typeface="Roboto"/>
              <a:ea typeface="Roboto"/>
              <a:cs typeface="Roboto"/>
              <a:sym typeface="Roboto"/>
            </a:endParaRPr>
          </a:p>
          <a:p>
            <a:pPr marL="0" lvl="0" indent="0" algn="ctr" rtl="0">
              <a:spcBef>
                <a:spcPts val="0"/>
              </a:spcBef>
              <a:spcAft>
                <a:spcPts val="0"/>
              </a:spcAft>
              <a:buNone/>
            </a:pPr>
            <a:r>
              <a:rPr lang="en" sz="1100">
                <a:solidFill>
                  <a:schemeClr val="dk1"/>
                </a:solidFill>
                <a:latin typeface="Roboto"/>
                <a:ea typeface="Roboto"/>
                <a:cs typeface="Roboto"/>
                <a:sym typeface="Roboto"/>
              </a:rPr>
              <a:t>e. brian@wickfire.com</a:t>
            </a:r>
            <a:endParaRPr sz="1100">
              <a:solidFill>
                <a:schemeClr val="dk1"/>
              </a:solidFill>
              <a:latin typeface="Roboto"/>
              <a:ea typeface="Roboto"/>
              <a:cs typeface="Roboto"/>
              <a:sym typeface="Roboto"/>
            </a:endParaRPr>
          </a:p>
          <a:p>
            <a:pPr marL="0" lvl="0" indent="0" algn="ctr" rtl="0">
              <a:spcBef>
                <a:spcPts val="0"/>
              </a:spcBef>
              <a:spcAft>
                <a:spcPts val="0"/>
              </a:spcAft>
              <a:buNone/>
            </a:pPr>
            <a:r>
              <a:rPr lang="en" sz="1100">
                <a:solidFill>
                  <a:schemeClr val="dk1"/>
                </a:solidFill>
                <a:latin typeface="Roboto"/>
                <a:ea typeface="Roboto"/>
                <a:cs typeface="Roboto"/>
                <a:sym typeface="Roboto"/>
              </a:rPr>
              <a:t>c. 407-492-2415</a:t>
            </a:r>
            <a:endParaRPr sz="1100" b="1">
              <a:solidFill>
                <a:schemeClr val="dk1"/>
              </a:solidFill>
              <a:latin typeface="Roboto"/>
              <a:ea typeface="Roboto"/>
              <a:cs typeface="Roboto"/>
              <a:sym typeface="Roboto"/>
            </a:endParaRPr>
          </a:p>
        </p:txBody>
      </p:sp>
      <p:sp>
        <p:nvSpPr>
          <p:cNvPr id="291" name="Google Shape;291;p34"/>
          <p:cNvSpPr/>
          <p:nvPr/>
        </p:nvSpPr>
        <p:spPr>
          <a:xfrm>
            <a:off x="1139500" y="1094075"/>
            <a:ext cx="1036500" cy="939300"/>
          </a:xfrm>
          <a:prstGeom prst="star5">
            <a:avLst>
              <a:gd name="adj" fmla="val 19098"/>
              <a:gd name="hf" fmla="val 105146"/>
              <a:gd name="vf" fmla="val 110557"/>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BG</a:t>
            </a:r>
            <a:endParaRPr sz="1000"/>
          </a:p>
        </p:txBody>
      </p:sp>
      <p:sp>
        <p:nvSpPr>
          <p:cNvPr id="292" name="Google Shape;292;p34"/>
          <p:cNvSpPr/>
          <p:nvPr/>
        </p:nvSpPr>
        <p:spPr>
          <a:xfrm>
            <a:off x="4645625" y="1094075"/>
            <a:ext cx="1036500" cy="939300"/>
          </a:xfrm>
          <a:prstGeom prst="star5">
            <a:avLst>
              <a:gd name="adj" fmla="val 19098"/>
              <a:gd name="hf" fmla="val 105146"/>
              <a:gd name="vf" fmla="val 110557"/>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800"/>
              <a:t>TCC</a:t>
            </a:r>
            <a:endParaRPr sz="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p:nvPr/>
        </p:nvSpPr>
        <p:spPr>
          <a:xfrm>
            <a:off x="894525" y="-354975"/>
            <a:ext cx="10932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16"/>
          <p:cNvSpPr txBox="1"/>
          <p:nvPr/>
        </p:nvSpPr>
        <p:spPr>
          <a:xfrm>
            <a:off x="157525" y="1375375"/>
            <a:ext cx="5736300" cy="2594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Char char="●"/>
            </a:pPr>
            <a:r>
              <a:rPr lang="en">
                <a:solidFill>
                  <a:schemeClr val="dk1"/>
                </a:solidFill>
              </a:rPr>
              <a:t>Wickfire is proud to be both a </a:t>
            </a:r>
            <a:r>
              <a:rPr lang="en" b="1">
                <a:solidFill>
                  <a:schemeClr val="dk1"/>
                </a:solidFill>
              </a:rPr>
              <a:t>Google Premier Partner</a:t>
            </a:r>
            <a:r>
              <a:rPr lang="en">
                <a:solidFill>
                  <a:schemeClr val="dk1"/>
                </a:solidFill>
              </a:rPr>
              <a:t> and </a:t>
            </a:r>
            <a:r>
              <a:rPr lang="en" b="1">
                <a:solidFill>
                  <a:schemeClr val="dk1"/>
                </a:solidFill>
              </a:rPr>
              <a:t>Bing Select Partner</a:t>
            </a:r>
            <a:r>
              <a:rPr lang="en">
                <a:solidFill>
                  <a:schemeClr val="dk1"/>
                </a:solidFill>
              </a:rPr>
              <a:t>, which allows us early access and beta testing of new advertising products.</a:t>
            </a:r>
            <a:endParaRPr>
              <a:solidFill>
                <a:schemeClr val="dk1"/>
              </a:solidFill>
            </a:endParaRPr>
          </a:p>
          <a:p>
            <a:pPr marL="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We leverage cutting-edge automated workflows and powerful, proprietary bidding software, allowing us to perform better and more efficiently than our competitors.</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Our quality landing pages are optimized to convert with no links to your competitors or cross-promoting.</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rPr>
              <a:t>With decades of collective paid search experience, we pride ourselves in being responsive and compliant.</a:t>
            </a:r>
            <a:endParaRPr>
              <a:solidFill>
                <a:schemeClr val="dk1"/>
              </a:solidFill>
            </a:endParaRPr>
          </a:p>
        </p:txBody>
      </p:sp>
      <p:sp>
        <p:nvSpPr>
          <p:cNvPr id="86" name="Google Shape;86;p16"/>
          <p:cNvSpPr/>
          <p:nvPr/>
        </p:nvSpPr>
        <p:spPr>
          <a:xfrm>
            <a:off x="107300" y="89700"/>
            <a:ext cx="8933700" cy="758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6"/>
          <p:cNvSpPr txBox="1">
            <a:spLocks noGrp="1"/>
          </p:cNvSpPr>
          <p:nvPr>
            <p:ph type="title"/>
          </p:nvPr>
        </p:nvSpPr>
        <p:spPr>
          <a:xfrm>
            <a:off x="311700" y="182700"/>
            <a:ext cx="8520600" cy="5727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Roboto"/>
                <a:ea typeface="Roboto"/>
                <a:cs typeface="Roboto"/>
                <a:sym typeface="Roboto"/>
              </a:rPr>
              <a:t>Why Wickfire? Scalable Growth and Proven Performance</a:t>
            </a:r>
            <a:endParaRPr sz="2400" b="0">
              <a:solidFill>
                <a:srgbClr val="FFFFFF"/>
              </a:solidFill>
            </a:endParaRPr>
          </a:p>
        </p:txBody>
      </p:sp>
      <p:pic>
        <p:nvPicPr>
          <p:cNvPr id="88" name="Google Shape;88;p16"/>
          <p:cNvPicPr preferRelativeResize="0"/>
          <p:nvPr/>
        </p:nvPicPr>
        <p:blipFill>
          <a:blip r:embed="rId3">
            <a:alphaModFix/>
          </a:blip>
          <a:stretch>
            <a:fillRect/>
          </a:stretch>
        </p:blipFill>
        <p:spPr>
          <a:xfrm>
            <a:off x="6103650" y="1841625"/>
            <a:ext cx="2728675" cy="982750"/>
          </a:xfrm>
          <a:prstGeom prst="rect">
            <a:avLst/>
          </a:prstGeom>
          <a:noFill/>
          <a:ln>
            <a:noFill/>
          </a:ln>
        </p:spPr>
      </p:pic>
      <p:pic>
        <p:nvPicPr>
          <p:cNvPr id="89" name="Google Shape;89;p16"/>
          <p:cNvPicPr preferRelativeResize="0"/>
          <p:nvPr/>
        </p:nvPicPr>
        <p:blipFill>
          <a:blip r:embed="rId4">
            <a:alphaModFix/>
          </a:blip>
          <a:stretch>
            <a:fillRect/>
          </a:stretch>
        </p:blipFill>
        <p:spPr>
          <a:xfrm>
            <a:off x="6459259" y="1320475"/>
            <a:ext cx="2017450" cy="363275"/>
          </a:xfrm>
          <a:prstGeom prst="rect">
            <a:avLst/>
          </a:prstGeom>
          <a:noFill/>
          <a:ln>
            <a:noFill/>
          </a:ln>
        </p:spPr>
      </p:pic>
      <p:pic>
        <p:nvPicPr>
          <p:cNvPr id="90" name="Google Shape;90;p16"/>
          <p:cNvPicPr preferRelativeResize="0"/>
          <p:nvPr/>
        </p:nvPicPr>
        <p:blipFill>
          <a:blip r:embed="rId5">
            <a:alphaModFix/>
          </a:blip>
          <a:stretch>
            <a:fillRect/>
          </a:stretch>
        </p:blipFill>
        <p:spPr>
          <a:xfrm>
            <a:off x="7093250" y="4520866"/>
            <a:ext cx="1902524" cy="533759"/>
          </a:xfrm>
          <a:prstGeom prst="rect">
            <a:avLst/>
          </a:prstGeom>
          <a:noFill/>
          <a:ln>
            <a:noFill/>
          </a:ln>
        </p:spPr>
      </p:pic>
      <p:pic>
        <p:nvPicPr>
          <p:cNvPr id="91" name="Google Shape;91;p16"/>
          <p:cNvPicPr preferRelativeResize="0"/>
          <p:nvPr/>
        </p:nvPicPr>
        <p:blipFill rotWithShape="1">
          <a:blip r:embed="rId6">
            <a:alphaModFix/>
          </a:blip>
          <a:srcRect l="1814" r="52024"/>
          <a:stretch/>
        </p:blipFill>
        <p:spPr>
          <a:xfrm>
            <a:off x="6555728" y="2911497"/>
            <a:ext cx="1824500" cy="1188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5"/>
        <p:cNvGrpSpPr/>
        <p:nvPr/>
      </p:nvGrpSpPr>
      <p:grpSpPr>
        <a:xfrm>
          <a:off x="0" y="0"/>
          <a:ext cx="0" cy="0"/>
          <a:chOff x="0" y="0"/>
          <a:chExt cx="0" cy="0"/>
        </a:xfrm>
      </p:grpSpPr>
      <p:sp>
        <p:nvSpPr>
          <p:cNvPr id="96" name="Google Shape;96;p17"/>
          <p:cNvSpPr/>
          <p:nvPr/>
        </p:nvSpPr>
        <p:spPr>
          <a:xfrm>
            <a:off x="0" y="1724025"/>
            <a:ext cx="9144000" cy="14103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7"/>
          <p:cNvSpPr txBox="1"/>
          <p:nvPr/>
        </p:nvSpPr>
        <p:spPr>
          <a:xfrm>
            <a:off x="208675" y="1724025"/>
            <a:ext cx="4920300" cy="141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FFFF"/>
                </a:solidFill>
              </a:rPr>
              <a:t>TheCoupon.Co</a:t>
            </a:r>
            <a:br>
              <a:rPr lang="en" sz="3600">
                <a:solidFill>
                  <a:srgbClr val="FFFFFF"/>
                </a:solidFill>
              </a:rPr>
            </a:br>
            <a:r>
              <a:rPr lang="en" sz="3600">
                <a:solidFill>
                  <a:srgbClr val="FFFFFF"/>
                </a:solidFill>
              </a:rPr>
              <a:t>Discount Acquisition</a:t>
            </a:r>
            <a:endParaRPr/>
          </a:p>
        </p:txBody>
      </p:sp>
      <p:pic>
        <p:nvPicPr>
          <p:cNvPr id="98" name="Google Shape;98;p17"/>
          <p:cNvPicPr preferRelativeResize="0"/>
          <p:nvPr/>
        </p:nvPicPr>
        <p:blipFill>
          <a:blip r:embed="rId3">
            <a:alphaModFix/>
          </a:blip>
          <a:stretch>
            <a:fillRect/>
          </a:stretch>
        </p:blipFill>
        <p:spPr>
          <a:xfrm>
            <a:off x="7093250" y="4520866"/>
            <a:ext cx="1902524" cy="53375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p:nvPr/>
        </p:nvSpPr>
        <p:spPr>
          <a:xfrm>
            <a:off x="894525" y="-354975"/>
            <a:ext cx="10932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18"/>
          <p:cNvSpPr txBox="1"/>
          <p:nvPr/>
        </p:nvSpPr>
        <p:spPr>
          <a:xfrm>
            <a:off x="-152300" y="3515138"/>
            <a:ext cx="9144000" cy="356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300" i="1">
              <a:solidFill>
                <a:srgbClr val="434343"/>
              </a:solidFill>
            </a:endParaRPr>
          </a:p>
        </p:txBody>
      </p:sp>
      <p:sp>
        <p:nvSpPr>
          <p:cNvPr id="105" name="Google Shape;105;p18"/>
          <p:cNvSpPr txBox="1"/>
          <p:nvPr/>
        </p:nvSpPr>
        <p:spPr>
          <a:xfrm>
            <a:off x="3835200" y="1219475"/>
            <a:ext cx="5127900" cy="3231900"/>
          </a:xfrm>
          <a:prstGeom prst="rect">
            <a:avLst/>
          </a:prstGeom>
          <a:noFill/>
          <a:ln w="28575"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a:solidFill>
                  <a:schemeClr val="dk1"/>
                </a:solidFill>
                <a:latin typeface="Roboto"/>
                <a:ea typeface="Roboto"/>
                <a:cs typeface="Roboto"/>
                <a:sym typeface="Roboto"/>
              </a:rPr>
              <a:t>2019 monthly traffic averages: </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Char char="●"/>
            </a:pPr>
            <a:r>
              <a:rPr lang="en" sz="1800">
                <a:solidFill>
                  <a:schemeClr val="dk1"/>
                </a:solidFill>
                <a:latin typeface="Roboto"/>
                <a:ea typeface="Roboto"/>
                <a:cs typeface="Roboto"/>
                <a:sym typeface="Roboto"/>
              </a:rPr>
              <a:t>230,000 unique visitors</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 sz="1800" b="1" i="1">
                <a:solidFill>
                  <a:schemeClr val="dk1"/>
                </a:solidFill>
                <a:latin typeface="Roboto"/>
                <a:ea typeface="Roboto"/>
                <a:cs typeface="Roboto"/>
                <a:sym typeface="Roboto"/>
              </a:rPr>
              <a:t>540,000+ pageviews</a:t>
            </a:r>
            <a:endParaRPr sz="1800">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sz="1800">
              <a:latin typeface="Roboto"/>
              <a:ea typeface="Roboto"/>
              <a:cs typeface="Roboto"/>
              <a:sym typeface="Roboto"/>
            </a:endParaRPr>
          </a:p>
          <a:p>
            <a:pPr marL="0" lvl="0" indent="0" algn="l" rtl="0">
              <a:lnSpc>
                <a:spcPct val="115000"/>
              </a:lnSpc>
              <a:spcBef>
                <a:spcPts val="0"/>
              </a:spcBef>
              <a:spcAft>
                <a:spcPts val="0"/>
              </a:spcAft>
              <a:buNone/>
            </a:pPr>
            <a:r>
              <a:rPr lang="en" sz="1800">
                <a:solidFill>
                  <a:schemeClr val="dk1"/>
                </a:solidFill>
                <a:latin typeface="Roboto"/>
                <a:ea typeface="Roboto"/>
                <a:cs typeface="Roboto"/>
                <a:sym typeface="Roboto"/>
              </a:rPr>
              <a:t>Key Demographics:</a:t>
            </a:r>
            <a:endParaRPr sz="1800">
              <a:solidFill>
                <a:schemeClr val="dk1"/>
              </a:solidFill>
              <a:latin typeface="Roboto"/>
              <a:ea typeface="Roboto"/>
              <a:cs typeface="Roboto"/>
              <a:sym typeface="Roboto"/>
            </a:endParaRPr>
          </a:p>
          <a:p>
            <a:pPr marL="457200" lvl="0" indent="-342900" algn="l" rtl="0">
              <a:lnSpc>
                <a:spcPct val="115000"/>
              </a:lnSpc>
              <a:spcBef>
                <a:spcPts val="1000"/>
              </a:spcBef>
              <a:spcAft>
                <a:spcPts val="0"/>
              </a:spcAft>
              <a:buClr>
                <a:schemeClr val="dk1"/>
              </a:buClr>
              <a:buSzPts val="1800"/>
              <a:buFont typeface="Roboto"/>
              <a:buChar char="●"/>
            </a:pPr>
            <a:r>
              <a:rPr lang="en" sz="1800" b="1">
                <a:solidFill>
                  <a:schemeClr val="dk1"/>
                </a:solidFill>
                <a:latin typeface="Roboto"/>
                <a:ea typeface="Roboto"/>
                <a:cs typeface="Roboto"/>
                <a:sym typeface="Roboto"/>
              </a:rPr>
              <a:t>Age: </a:t>
            </a:r>
            <a:r>
              <a:rPr lang="en" sz="1800">
                <a:solidFill>
                  <a:schemeClr val="dk1"/>
                </a:solidFill>
                <a:latin typeface="Roboto"/>
                <a:ea typeface="Roboto"/>
                <a:cs typeface="Roboto"/>
                <a:sym typeface="Roboto"/>
              </a:rPr>
              <a:t>57% Between 18-44</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 sz="1800" b="1">
                <a:solidFill>
                  <a:schemeClr val="dk1"/>
                </a:solidFill>
                <a:latin typeface="Roboto"/>
                <a:ea typeface="Roboto"/>
                <a:cs typeface="Roboto"/>
                <a:sym typeface="Roboto"/>
              </a:rPr>
              <a:t>Gender: </a:t>
            </a:r>
            <a:r>
              <a:rPr lang="en" sz="1800">
                <a:solidFill>
                  <a:schemeClr val="dk1"/>
                </a:solidFill>
                <a:latin typeface="Roboto"/>
                <a:ea typeface="Roboto"/>
                <a:cs typeface="Roboto"/>
                <a:sym typeface="Roboto"/>
              </a:rPr>
              <a:t>55% Female, 45% Male</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 sz="1800" b="1">
                <a:solidFill>
                  <a:schemeClr val="dk1"/>
                </a:solidFill>
                <a:latin typeface="Roboto"/>
                <a:ea typeface="Roboto"/>
                <a:cs typeface="Roboto"/>
                <a:sym typeface="Roboto"/>
              </a:rPr>
              <a:t>Geography: </a:t>
            </a:r>
            <a:r>
              <a:rPr lang="en" sz="1800">
                <a:solidFill>
                  <a:schemeClr val="dk1"/>
                </a:solidFill>
                <a:latin typeface="Roboto"/>
                <a:ea typeface="Roboto"/>
                <a:cs typeface="Roboto"/>
                <a:sym typeface="Roboto"/>
              </a:rPr>
              <a:t>87% North America</a:t>
            </a:r>
            <a:endParaRPr sz="1800">
              <a:solidFill>
                <a:schemeClr val="dk1"/>
              </a:solidFill>
              <a:latin typeface="Roboto"/>
              <a:ea typeface="Roboto"/>
              <a:cs typeface="Roboto"/>
              <a:sym typeface="Roboto"/>
            </a:endParaRPr>
          </a:p>
          <a:p>
            <a:pPr marL="457200" lvl="0" indent="-342900" algn="l" rtl="0">
              <a:lnSpc>
                <a:spcPct val="115000"/>
              </a:lnSpc>
              <a:spcBef>
                <a:spcPts val="0"/>
              </a:spcBef>
              <a:spcAft>
                <a:spcPts val="0"/>
              </a:spcAft>
              <a:buClr>
                <a:schemeClr val="dk1"/>
              </a:buClr>
              <a:buSzPts val="1800"/>
              <a:buFont typeface="Roboto"/>
              <a:buChar char="●"/>
            </a:pPr>
            <a:r>
              <a:rPr lang="en" sz="1800" b="1">
                <a:solidFill>
                  <a:schemeClr val="dk1"/>
                </a:solidFill>
                <a:latin typeface="Roboto"/>
                <a:ea typeface="Roboto"/>
                <a:cs typeface="Roboto"/>
                <a:sym typeface="Roboto"/>
              </a:rPr>
              <a:t>Device: </a:t>
            </a:r>
            <a:r>
              <a:rPr lang="en" sz="1800">
                <a:solidFill>
                  <a:schemeClr val="dk1"/>
                </a:solidFill>
                <a:latin typeface="Roboto"/>
                <a:ea typeface="Roboto"/>
                <a:cs typeface="Roboto"/>
                <a:sym typeface="Roboto"/>
              </a:rPr>
              <a:t>60% Desktop, 32% Mobile, 8% Tablet</a:t>
            </a:r>
            <a:endParaRPr sz="1800">
              <a:latin typeface="Roboto"/>
              <a:ea typeface="Roboto"/>
              <a:cs typeface="Roboto"/>
              <a:sym typeface="Roboto"/>
            </a:endParaRPr>
          </a:p>
        </p:txBody>
      </p:sp>
      <p:sp>
        <p:nvSpPr>
          <p:cNvPr id="106" name="Google Shape;106;p18"/>
          <p:cNvSpPr/>
          <p:nvPr/>
        </p:nvSpPr>
        <p:spPr>
          <a:xfrm>
            <a:off x="107300" y="89700"/>
            <a:ext cx="8933700" cy="7587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8"/>
          <p:cNvSpPr txBox="1">
            <a:spLocks noGrp="1"/>
          </p:cNvSpPr>
          <p:nvPr>
            <p:ph type="title"/>
          </p:nvPr>
        </p:nvSpPr>
        <p:spPr>
          <a:xfrm>
            <a:off x="311700" y="182700"/>
            <a:ext cx="8520600" cy="5727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lt1"/>
                </a:solidFill>
                <a:latin typeface="Roboto"/>
                <a:ea typeface="Roboto"/>
                <a:cs typeface="Roboto"/>
                <a:sym typeface="Roboto"/>
              </a:rPr>
              <a:t>TheCoupon.Co: Overview</a:t>
            </a:r>
            <a:endParaRPr sz="2400" b="0">
              <a:solidFill>
                <a:srgbClr val="FFFFFF"/>
              </a:solidFill>
            </a:endParaRPr>
          </a:p>
        </p:txBody>
      </p:sp>
      <p:pic>
        <p:nvPicPr>
          <p:cNvPr id="108" name="Google Shape;108;p18"/>
          <p:cNvPicPr preferRelativeResize="0"/>
          <p:nvPr/>
        </p:nvPicPr>
        <p:blipFill>
          <a:blip r:embed="rId3">
            <a:alphaModFix/>
          </a:blip>
          <a:stretch>
            <a:fillRect/>
          </a:stretch>
        </p:blipFill>
        <p:spPr>
          <a:xfrm>
            <a:off x="357650" y="942900"/>
            <a:ext cx="3132101" cy="4053300"/>
          </a:xfrm>
          <a:prstGeom prst="rect">
            <a:avLst/>
          </a:prstGeom>
          <a:noFill/>
          <a:ln>
            <a:noFill/>
          </a:ln>
          <a:effectLst>
            <a:outerShdw blurRad="57150" dist="19050" dir="5400000" algn="bl" rotWithShape="0">
              <a:srgbClr val="000000">
                <a:alpha val="50000"/>
              </a:srgbClr>
            </a:outerShdw>
          </a:effectLst>
        </p:spPr>
      </p:pic>
      <p:pic>
        <p:nvPicPr>
          <p:cNvPr id="109" name="Google Shape;109;p18"/>
          <p:cNvPicPr preferRelativeResize="0"/>
          <p:nvPr/>
        </p:nvPicPr>
        <p:blipFill>
          <a:blip r:embed="rId4">
            <a:alphaModFix/>
          </a:blip>
          <a:stretch>
            <a:fillRect/>
          </a:stretch>
        </p:blipFill>
        <p:spPr>
          <a:xfrm>
            <a:off x="7093250" y="4520866"/>
            <a:ext cx="1902524" cy="53375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9"/>
          <p:cNvSpPr txBox="1"/>
          <p:nvPr/>
        </p:nvSpPr>
        <p:spPr>
          <a:xfrm>
            <a:off x="894525" y="-354975"/>
            <a:ext cx="10932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5" name="Google Shape;115;p19"/>
          <p:cNvSpPr/>
          <p:nvPr/>
        </p:nvSpPr>
        <p:spPr>
          <a:xfrm>
            <a:off x="107300" y="89700"/>
            <a:ext cx="8933700" cy="7323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9"/>
          <p:cNvSpPr txBox="1">
            <a:spLocks noGrp="1"/>
          </p:cNvSpPr>
          <p:nvPr>
            <p:ph type="title"/>
          </p:nvPr>
        </p:nvSpPr>
        <p:spPr>
          <a:xfrm>
            <a:off x="311700" y="187125"/>
            <a:ext cx="8520600" cy="5727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FFFFFF"/>
                </a:solidFill>
                <a:latin typeface="Roboto"/>
                <a:ea typeface="Roboto"/>
                <a:cs typeface="Roboto"/>
                <a:sym typeface="Roboto"/>
              </a:rPr>
              <a:t>TheCoupon.Co Partnership</a:t>
            </a:r>
            <a:endParaRPr sz="2200">
              <a:solidFill>
                <a:srgbClr val="FFFFFF"/>
              </a:solidFill>
              <a:latin typeface="Roboto"/>
              <a:ea typeface="Roboto"/>
              <a:cs typeface="Roboto"/>
              <a:sym typeface="Roboto"/>
            </a:endParaRPr>
          </a:p>
          <a:p>
            <a:pPr marL="0" lvl="0" indent="0" algn="l" rtl="0">
              <a:spcBef>
                <a:spcPts val="0"/>
              </a:spcBef>
              <a:spcAft>
                <a:spcPts val="0"/>
              </a:spcAft>
              <a:buNone/>
            </a:pPr>
            <a:endParaRPr sz="2400">
              <a:solidFill>
                <a:srgbClr val="FFFFFF"/>
              </a:solidFill>
              <a:latin typeface="Roboto"/>
              <a:ea typeface="Roboto"/>
              <a:cs typeface="Roboto"/>
              <a:sym typeface="Roboto"/>
            </a:endParaRPr>
          </a:p>
          <a:p>
            <a:pPr marL="0" lvl="0" indent="0" algn="l" rtl="0">
              <a:spcBef>
                <a:spcPts val="0"/>
              </a:spcBef>
              <a:spcAft>
                <a:spcPts val="0"/>
              </a:spcAft>
              <a:buNone/>
            </a:pPr>
            <a:endParaRPr sz="2400" b="0">
              <a:solidFill>
                <a:srgbClr val="FFFFFF"/>
              </a:solidFill>
            </a:endParaRPr>
          </a:p>
        </p:txBody>
      </p:sp>
      <p:sp>
        <p:nvSpPr>
          <p:cNvPr id="117" name="Google Shape;117;p19"/>
          <p:cNvSpPr txBox="1"/>
          <p:nvPr/>
        </p:nvSpPr>
        <p:spPr>
          <a:xfrm>
            <a:off x="262900" y="919750"/>
            <a:ext cx="4725000" cy="3916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500">
                <a:latin typeface="Roboto"/>
                <a:ea typeface="Roboto"/>
                <a:cs typeface="Roboto"/>
                <a:sym typeface="Roboto"/>
              </a:rPr>
              <a:t>Wickfire runs paid search campaigns on </a:t>
            </a:r>
            <a:r>
              <a:rPr lang="en" sz="1500" b="1">
                <a:latin typeface="Roboto"/>
                <a:ea typeface="Roboto"/>
                <a:cs typeface="Roboto"/>
                <a:sym typeface="Roboto"/>
              </a:rPr>
              <a:t>coupon-related search queries</a:t>
            </a:r>
            <a:r>
              <a:rPr lang="en" sz="1500">
                <a:latin typeface="Roboto"/>
                <a:ea typeface="Roboto"/>
                <a:cs typeface="Roboto"/>
                <a:sym typeface="Roboto"/>
              </a:rPr>
              <a:t>, targeting discount-savvy shoppers</a:t>
            </a:r>
            <a:endParaRPr>
              <a:latin typeface="Roboto"/>
              <a:ea typeface="Roboto"/>
              <a:cs typeface="Roboto"/>
              <a:sym typeface="Roboto"/>
            </a:endParaRPr>
          </a:p>
          <a:p>
            <a:pPr marL="457200" lvl="0" indent="-317500" algn="l" rtl="0">
              <a:lnSpc>
                <a:spcPct val="100000"/>
              </a:lnSpc>
              <a:spcBef>
                <a:spcPts val="500"/>
              </a:spcBef>
              <a:spcAft>
                <a:spcPts val="0"/>
              </a:spcAft>
              <a:buSzPts val="1400"/>
              <a:buChar char="●"/>
            </a:pPr>
            <a:r>
              <a:rPr lang="en">
                <a:latin typeface="Roboto"/>
                <a:ea typeface="Roboto"/>
                <a:cs typeface="Roboto"/>
                <a:sym typeface="Roboto"/>
              </a:rPr>
              <a:t>Campaign includes variations of brand name, for example: “Speedo coupon,” “</a:t>
            </a:r>
            <a:r>
              <a:rPr lang="en">
                <a:solidFill>
                  <a:schemeClr val="dk1"/>
                </a:solidFill>
                <a:latin typeface="Roboto"/>
                <a:ea typeface="Roboto"/>
                <a:cs typeface="Roboto"/>
                <a:sym typeface="Roboto"/>
              </a:rPr>
              <a:t>Speedo promo </a:t>
            </a:r>
            <a:r>
              <a:rPr lang="en">
                <a:latin typeface="Roboto"/>
                <a:ea typeface="Roboto"/>
                <a:cs typeface="Roboto"/>
                <a:sym typeface="Roboto"/>
              </a:rPr>
              <a:t>code”, etc.</a:t>
            </a:r>
            <a:endParaRPr b="1">
              <a:latin typeface="Roboto"/>
              <a:ea typeface="Roboto"/>
              <a:cs typeface="Roboto"/>
              <a:sym typeface="Roboto"/>
            </a:endParaRPr>
          </a:p>
          <a:p>
            <a:pPr marL="457200" lvl="0" indent="-317500" algn="l" rtl="0">
              <a:lnSpc>
                <a:spcPct val="100000"/>
              </a:lnSpc>
              <a:spcBef>
                <a:spcPts val="500"/>
              </a:spcBef>
              <a:spcAft>
                <a:spcPts val="0"/>
              </a:spcAft>
              <a:buSzPts val="1400"/>
              <a:buChar char="●"/>
            </a:pPr>
            <a:r>
              <a:rPr lang="en">
                <a:latin typeface="Roboto"/>
                <a:ea typeface="Roboto"/>
                <a:cs typeface="Roboto"/>
                <a:sym typeface="Roboto"/>
              </a:rPr>
              <a:t>Placements direct customers to a branded merchant page on TheCoupon.Co</a:t>
            </a:r>
            <a:endParaRPr>
              <a:latin typeface="Roboto"/>
              <a:ea typeface="Roboto"/>
              <a:cs typeface="Roboto"/>
              <a:sym typeface="Roboto"/>
            </a:endParaRPr>
          </a:p>
          <a:p>
            <a:pPr marL="457200" lvl="0" indent="-317500" algn="l" rtl="0">
              <a:lnSpc>
                <a:spcPct val="100000"/>
              </a:lnSpc>
              <a:spcBef>
                <a:spcPts val="500"/>
              </a:spcBef>
              <a:spcAft>
                <a:spcPts val="0"/>
              </a:spcAft>
              <a:buSzPts val="1400"/>
              <a:buChar char="●"/>
            </a:pPr>
            <a:r>
              <a:rPr lang="en">
                <a:latin typeface="Roboto"/>
                <a:ea typeface="Roboto"/>
                <a:cs typeface="Roboto"/>
                <a:sym typeface="Roboto"/>
              </a:rPr>
              <a:t>Focus on driving conversions, reducing shopping cart abandonment, and increasing AOV through targeted promotions</a:t>
            </a:r>
            <a:endParaRPr>
              <a:latin typeface="Roboto"/>
              <a:ea typeface="Roboto"/>
              <a:cs typeface="Roboto"/>
              <a:sym typeface="Roboto"/>
            </a:endParaRPr>
          </a:p>
          <a:p>
            <a:pPr marL="0" lvl="0" indent="0" algn="l" rtl="0">
              <a:lnSpc>
                <a:spcPct val="100000"/>
              </a:lnSpc>
              <a:spcBef>
                <a:spcPts val="500"/>
              </a:spcBef>
              <a:spcAft>
                <a:spcPts val="0"/>
              </a:spcAft>
              <a:buNone/>
            </a:pPr>
            <a:endParaRPr>
              <a:latin typeface="Roboto"/>
              <a:ea typeface="Roboto"/>
              <a:cs typeface="Roboto"/>
              <a:sym typeface="Roboto"/>
            </a:endParaRPr>
          </a:p>
          <a:p>
            <a:pPr marL="0" lvl="0" indent="0" algn="l" rtl="0">
              <a:lnSpc>
                <a:spcPct val="100000"/>
              </a:lnSpc>
              <a:spcBef>
                <a:spcPts val="500"/>
              </a:spcBef>
              <a:spcAft>
                <a:spcPts val="500"/>
              </a:spcAft>
              <a:buNone/>
            </a:pPr>
            <a:r>
              <a:rPr lang="en">
                <a:latin typeface="Roboto"/>
                <a:ea typeface="Roboto"/>
                <a:cs typeface="Roboto"/>
                <a:sym typeface="Roboto"/>
              </a:rPr>
              <a:t>We work alongside in-house ads through bid caps to ensure we complement existing search efforts and do not drive up the advertiser’s CPCs</a:t>
            </a:r>
            <a:endParaRPr>
              <a:latin typeface="Roboto"/>
              <a:ea typeface="Roboto"/>
              <a:cs typeface="Roboto"/>
              <a:sym typeface="Roboto"/>
            </a:endParaRPr>
          </a:p>
        </p:txBody>
      </p:sp>
      <p:pic>
        <p:nvPicPr>
          <p:cNvPr id="118" name="Google Shape;118;p19"/>
          <p:cNvPicPr preferRelativeResize="0"/>
          <p:nvPr/>
        </p:nvPicPr>
        <p:blipFill>
          <a:blip r:embed="rId3">
            <a:alphaModFix/>
          </a:blip>
          <a:stretch>
            <a:fillRect/>
          </a:stretch>
        </p:blipFill>
        <p:spPr>
          <a:xfrm>
            <a:off x="7093250" y="4520866"/>
            <a:ext cx="1902524" cy="533759"/>
          </a:xfrm>
          <a:prstGeom prst="rect">
            <a:avLst/>
          </a:prstGeom>
          <a:noFill/>
          <a:ln>
            <a:noFill/>
          </a:ln>
        </p:spPr>
      </p:pic>
      <p:pic>
        <p:nvPicPr>
          <p:cNvPr id="119" name="Google Shape;119;p19"/>
          <p:cNvPicPr preferRelativeResize="0"/>
          <p:nvPr/>
        </p:nvPicPr>
        <p:blipFill>
          <a:blip r:embed="rId4">
            <a:alphaModFix/>
          </a:blip>
          <a:stretch>
            <a:fillRect/>
          </a:stretch>
        </p:blipFill>
        <p:spPr>
          <a:xfrm>
            <a:off x="4987890" y="1245025"/>
            <a:ext cx="3957812" cy="26534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0"/>
          <p:cNvSpPr txBox="1"/>
          <p:nvPr/>
        </p:nvSpPr>
        <p:spPr>
          <a:xfrm>
            <a:off x="894525" y="-354975"/>
            <a:ext cx="10932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20"/>
          <p:cNvSpPr/>
          <p:nvPr/>
        </p:nvSpPr>
        <p:spPr>
          <a:xfrm>
            <a:off x="107300" y="89700"/>
            <a:ext cx="8933700" cy="7323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0"/>
          <p:cNvSpPr txBox="1">
            <a:spLocks noGrp="1"/>
          </p:cNvSpPr>
          <p:nvPr>
            <p:ph type="title"/>
          </p:nvPr>
        </p:nvSpPr>
        <p:spPr>
          <a:xfrm>
            <a:off x="311700" y="187125"/>
            <a:ext cx="8520600" cy="5727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Roboto"/>
                <a:ea typeface="Roboto"/>
                <a:cs typeface="Roboto"/>
                <a:sym typeface="Roboto"/>
              </a:rPr>
              <a:t>Why Should You Allow TM+ Bidding?</a:t>
            </a:r>
            <a:endParaRPr sz="2400" b="0">
              <a:solidFill>
                <a:srgbClr val="FFFFFF"/>
              </a:solidFill>
            </a:endParaRPr>
          </a:p>
        </p:txBody>
      </p:sp>
      <p:sp>
        <p:nvSpPr>
          <p:cNvPr id="127" name="Google Shape;127;p20"/>
          <p:cNvSpPr txBox="1">
            <a:spLocks noGrp="1"/>
          </p:cNvSpPr>
          <p:nvPr>
            <p:ph type="body" idx="1"/>
          </p:nvPr>
        </p:nvSpPr>
        <p:spPr>
          <a:xfrm>
            <a:off x="311700" y="1053675"/>
            <a:ext cx="8520600" cy="3369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a:solidFill>
                  <a:srgbClr val="FF9900"/>
                </a:solidFill>
                <a:latin typeface="Roboto"/>
                <a:ea typeface="Roboto"/>
                <a:cs typeface="Roboto"/>
                <a:sym typeface="Roboto"/>
              </a:rPr>
              <a:t>What is Trademark Plus (TM+) Bidding?</a:t>
            </a:r>
            <a:endParaRPr sz="1400">
              <a:solidFill>
                <a:srgbClr val="FF9900"/>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Bidding on your brand and product terms in concatenation with discount, deal, review, and other terms. </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Examples include, “brand coupon,” “brand free shipping,” “brand review,” and “brand complaint”, etc.</a:t>
            </a:r>
            <a:endParaRPr sz="1400" b="1">
              <a:solidFill>
                <a:srgbClr val="FF6600"/>
              </a:solidFill>
              <a:latin typeface="Roboto"/>
              <a:ea typeface="Roboto"/>
              <a:cs typeface="Roboto"/>
              <a:sym typeface="Roboto"/>
            </a:endParaRPr>
          </a:p>
          <a:p>
            <a:pPr marL="0" lvl="0" indent="0" algn="l" rtl="0">
              <a:spcBef>
                <a:spcPts val="0"/>
              </a:spcBef>
              <a:spcAft>
                <a:spcPts val="0"/>
              </a:spcAft>
              <a:buNone/>
            </a:pPr>
            <a:endParaRPr sz="1400" b="1">
              <a:solidFill>
                <a:srgbClr val="FF6600"/>
              </a:solidFill>
              <a:latin typeface="Roboto"/>
              <a:ea typeface="Roboto"/>
              <a:cs typeface="Roboto"/>
              <a:sym typeface="Roboto"/>
            </a:endParaRPr>
          </a:p>
          <a:p>
            <a:pPr marL="0" lvl="0" indent="0" algn="l" rtl="0">
              <a:spcBef>
                <a:spcPts val="0"/>
              </a:spcBef>
              <a:spcAft>
                <a:spcPts val="0"/>
              </a:spcAft>
              <a:buNone/>
            </a:pPr>
            <a:r>
              <a:rPr lang="en" sz="1400" b="1">
                <a:solidFill>
                  <a:srgbClr val="FF9900"/>
                </a:solidFill>
                <a:latin typeface="Roboto"/>
                <a:ea typeface="Roboto"/>
                <a:cs typeface="Roboto"/>
                <a:sym typeface="Roboto"/>
              </a:rPr>
              <a:t>Why Allow Trademark Plus Bidding?</a:t>
            </a:r>
            <a:endParaRPr sz="1400" b="1">
              <a:solidFill>
                <a:srgbClr val="FF9900"/>
              </a:solidFill>
              <a:latin typeface="Roboto"/>
              <a:ea typeface="Roboto"/>
              <a:cs typeface="Roboto"/>
              <a:sym typeface="Roboto"/>
            </a:endParaRPr>
          </a:p>
          <a:p>
            <a:pPr marL="0" lvl="0" indent="0" algn="l" rtl="0">
              <a:spcBef>
                <a:spcPts val="0"/>
              </a:spcBef>
              <a:spcAft>
                <a:spcPts val="0"/>
              </a:spcAft>
              <a:buNone/>
            </a:pPr>
            <a:r>
              <a:rPr lang="en" sz="1400">
                <a:solidFill>
                  <a:schemeClr val="dk1"/>
                </a:solidFill>
                <a:latin typeface="Roboto"/>
                <a:ea typeface="Roboto"/>
                <a:cs typeface="Roboto"/>
                <a:sym typeface="Roboto"/>
              </a:rPr>
              <a:t>Over </a:t>
            </a:r>
            <a:r>
              <a:rPr lang="en" sz="1400" b="1">
                <a:solidFill>
                  <a:schemeClr val="dk1"/>
                </a:solidFill>
                <a:latin typeface="Roboto"/>
                <a:ea typeface="Roboto"/>
                <a:cs typeface="Roboto"/>
                <a:sym typeface="Roboto"/>
              </a:rPr>
              <a:t>two-thirds of customers abandon online shopping carts</a:t>
            </a:r>
            <a:r>
              <a:rPr lang="en" sz="1400">
                <a:solidFill>
                  <a:schemeClr val="dk1"/>
                </a:solidFill>
                <a:latin typeface="Roboto"/>
                <a:ea typeface="Roboto"/>
                <a:cs typeface="Roboto"/>
                <a:sym typeface="Roboto"/>
              </a:rPr>
              <a:t> during checkout! </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Consumers blame </a:t>
            </a:r>
            <a:r>
              <a:rPr lang="en" sz="1400" b="1">
                <a:solidFill>
                  <a:schemeClr val="dk1"/>
                </a:solidFill>
                <a:latin typeface="Roboto"/>
                <a:ea typeface="Roboto"/>
                <a:cs typeface="Roboto"/>
                <a:sym typeface="Roboto"/>
              </a:rPr>
              <a:t>unexpected shipping costs</a:t>
            </a:r>
            <a:r>
              <a:rPr lang="en" sz="1400">
                <a:solidFill>
                  <a:schemeClr val="dk1"/>
                </a:solidFill>
                <a:latin typeface="Roboto"/>
                <a:ea typeface="Roboto"/>
                <a:cs typeface="Roboto"/>
                <a:sym typeface="Roboto"/>
              </a:rPr>
              <a:t> and </a:t>
            </a:r>
            <a:r>
              <a:rPr lang="en" sz="1400" b="1">
                <a:solidFill>
                  <a:schemeClr val="dk1"/>
                </a:solidFill>
                <a:latin typeface="Roboto"/>
                <a:ea typeface="Roboto"/>
                <a:cs typeface="Roboto"/>
                <a:sym typeface="Roboto"/>
              </a:rPr>
              <a:t>difficulty finding valid coupon codes</a:t>
            </a:r>
            <a:r>
              <a:rPr lang="en" sz="1400">
                <a:solidFill>
                  <a:schemeClr val="dk1"/>
                </a:solidFill>
                <a:latin typeface="Roboto"/>
                <a:ea typeface="Roboto"/>
                <a:cs typeface="Roboto"/>
                <a:sym typeface="Roboto"/>
              </a:rPr>
              <a:t> </a:t>
            </a:r>
            <a:endParaRPr sz="14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sz="1400">
                <a:solidFill>
                  <a:schemeClr val="dk1"/>
                </a:solidFill>
                <a:latin typeface="Roboto"/>
                <a:ea typeface="Roboto"/>
                <a:cs typeface="Roboto"/>
                <a:sym typeface="Roboto"/>
              </a:rPr>
              <a:t>Yet 54% of shoppers report they will purchase products left in shopping carts when offered a discount</a:t>
            </a:r>
            <a:endParaRPr sz="1400">
              <a:solidFill>
                <a:schemeClr val="dk1"/>
              </a:solidFill>
              <a:latin typeface="Roboto"/>
              <a:ea typeface="Roboto"/>
              <a:cs typeface="Roboto"/>
              <a:sym typeface="Roboto"/>
            </a:endParaRPr>
          </a:p>
          <a:p>
            <a:pPr marL="0" lvl="0" indent="0" algn="l" rtl="0">
              <a:spcBef>
                <a:spcPts val="0"/>
              </a:spcBef>
              <a:spcAft>
                <a:spcPts val="0"/>
              </a:spcAft>
              <a:buNone/>
            </a:pPr>
            <a:endParaRPr sz="500">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400">
                <a:solidFill>
                  <a:schemeClr val="dk1"/>
                </a:solidFill>
                <a:latin typeface="Roboto"/>
                <a:ea typeface="Roboto"/>
                <a:cs typeface="Roboto"/>
                <a:sym typeface="Roboto"/>
              </a:rPr>
              <a:t>Working with affiliate partners to allow TM+ bidding ensures your competitors aren’t showing up in the top paid search spots on your brand terms (stealing your customers), and that shoppers find the best deals available, decreasing shopping cart abandonment. </a:t>
            </a:r>
            <a:endParaRPr sz="1400" b="1">
              <a:solidFill>
                <a:srgbClr val="FF9900"/>
              </a:solidFill>
              <a:latin typeface="Roboto"/>
              <a:ea typeface="Roboto"/>
              <a:cs typeface="Roboto"/>
              <a:sym typeface="Roboto"/>
            </a:endParaRPr>
          </a:p>
        </p:txBody>
      </p:sp>
      <p:pic>
        <p:nvPicPr>
          <p:cNvPr id="128" name="Google Shape;128;p20"/>
          <p:cNvPicPr preferRelativeResize="0"/>
          <p:nvPr/>
        </p:nvPicPr>
        <p:blipFill>
          <a:blip r:embed="rId3">
            <a:alphaModFix/>
          </a:blip>
          <a:stretch>
            <a:fillRect/>
          </a:stretch>
        </p:blipFill>
        <p:spPr>
          <a:xfrm>
            <a:off x="7093250" y="4520866"/>
            <a:ext cx="1902524" cy="53375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1"/>
          <p:cNvSpPr txBox="1"/>
          <p:nvPr/>
        </p:nvSpPr>
        <p:spPr>
          <a:xfrm>
            <a:off x="894525" y="-354975"/>
            <a:ext cx="10932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21"/>
          <p:cNvSpPr/>
          <p:nvPr/>
        </p:nvSpPr>
        <p:spPr>
          <a:xfrm>
            <a:off x="107300" y="89700"/>
            <a:ext cx="8933700" cy="7323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1"/>
          <p:cNvSpPr txBox="1">
            <a:spLocks noGrp="1"/>
          </p:cNvSpPr>
          <p:nvPr>
            <p:ph type="title"/>
          </p:nvPr>
        </p:nvSpPr>
        <p:spPr>
          <a:xfrm>
            <a:off x="311700" y="187125"/>
            <a:ext cx="8520600" cy="5727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Roboto"/>
                <a:ea typeface="Roboto"/>
                <a:cs typeface="Roboto"/>
                <a:sym typeface="Roboto"/>
              </a:rPr>
              <a:t>Benefits of Partnering with TheCoupon.Co</a:t>
            </a:r>
            <a:endParaRPr sz="2400">
              <a:solidFill>
                <a:srgbClr val="FFFFFF"/>
              </a:solidFill>
              <a:latin typeface="Roboto"/>
              <a:ea typeface="Roboto"/>
              <a:cs typeface="Roboto"/>
              <a:sym typeface="Roboto"/>
            </a:endParaRPr>
          </a:p>
          <a:p>
            <a:pPr marL="0" lvl="0" indent="0" algn="l" rtl="0">
              <a:spcBef>
                <a:spcPts val="0"/>
              </a:spcBef>
              <a:spcAft>
                <a:spcPts val="0"/>
              </a:spcAft>
              <a:buNone/>
            </a:pPr>
            <a:endParaRPr sz="2400" b="0">
              <a:solidFill>
                <a:srgbClr val="FFFFFF"/>
              </a:solidFill>
            </a:endParaRPr>
          </a:p>
        </p:txBody>
      </p:sp>
      <p:sp>
        <p:nvSpPr>
          <p:cNvPr id="136" name="Google Shape;136;p21"/>
          <p:cNvSpPr txBox="1"/>
          <p:nvPr/>
        </p:nvSpPr>
        <p:spPr>
          <a:xfrm>
            <a:off x="107300" y="4736450"/>
            <a:ext cx="55002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500"/>
              </a:spcAft>
              <a:buNone/>
            </a:pPr>
            <a:r>
              <a:rPr lang="en" sz="1000">
                <a:solidFill>
                  <a:srgbClr val="666666"/>
                </a:solidFill>
                <a:latin typeface="Roboto"/>
                <a:ea typeface="Roboto"/>
                <a:cs typeface="Roboto"/>
                <a:sym typeface="Roboto"/>
              </a:rPr>
              <a:t>Source: Google and comScore “</a:t>
            </a:r>
            <a:r>
              <a:rPr lang="en" sz="1000" i="1">
                <a:solidFill>
                  <a:srgbClr val="666666"/>
                </a:solidFill>
                <a:latin typeface="Roboto"/>
                <a:ea typeface="Roboto"/>
                <a:cs typeface="Roboto"/>
                <a:sym typeface="Roboto"/>
              </a:rPr>
              <a:t>Value of a Coupon Searcher</a:t>
            </a:r>
            <a:r>
              <a:rPr lang="en" sz="1000">
                <a:solidFill>
                  <a:srgbClr val="666666"/>
                </a:solidFill>
                <a:latin typeface="Roboto"/>
                <a:ea typeface="Roboto"/>
                <a:cs typeface="Roboto"/>
                <a:sym typeface="Roboto"/>
              </a:rPr>
              <a:t>” study, 2018</a:t>
            </a:r>
            <a:endParaRPr sz="1000">
              <a:solidFill>
                <a:srgbClr val="666666"/>
              </a:solidFill>
              <a:latin typeface="Roboto"/>
              <a:ea typeface="Roboto"/>
              <a:cs typeface="Roboto"/>
              <a:sym typeface="Roboto"/>
            </a:endParaRPr>
          </a:p>
        </p:txBody>
      </p:sp>
      <p:sp>
        <p:nvSpPr>
          <p:cNvPr id="137" name="Google Shape;137;p21"/>
          <p:cNvSpPr txBox="1"/>
          <p:nvPr/>
        </p:nvSpPr>
        <p:spPr>
          <a:xfrm>
            <a:off x="256725" y="1008225"/>
            <a:ext cx="5106000" cy="3337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600" b="1">
                <a:latin typeface="Roboto"/>
                <a:ea typeface="Roboto"/>
                <a:cs typeface="Roboto"/>
                <a:sym typeface="Roboto"/>
              </a:rPr>
              <a:t>Google’s research of coupon-related search behavior:</a:t>
            </a:r>
            <a:endParaRPr sz="1600" b="1">
              <a:latin typeface="Roboto"/>
              <a:ea typeface="Roboto"/>
              <a:cs typeface="Roboto"/>
              <a:sym typeface="Roboto"/>
            </a:endParaRPr>
          </a:p>
          <a:p>
            <a:pPr marL="457200" marR="0" lvl="0" indent="-330200" algn="l" rtl="0">
              <a:lnSpc>
                <a:spcPct val="100000"/>
              </a:lnSpc>
              <a:spcBef>
                <a:spcPts val="500"/>
              </a:spcBef>
              <a:spcAft>
                <a:spcPts val="0"/>
              </a:spcAft>
              <a:buSzPts val="1600"/>
              <a:buFont typeface="Roboto"/>
              <a:buChar char="●"/>
            </a:pPr>
            <a:r>
              <a:rPr lang="en" sz="1600">
                <a:latin typeface="Roboto"/>
                <a:ea typeface="Roboto"/>
                <a:cs typeface="Roboto"/>
                <a:sym typeface="Roboto"/>
              </a:rPr>
              <a:t>Shoppers who clicked on a coupon ad were 2x more likely to convert on a merchant's site</a:t>
            </a:r>
            <a:endParaRPr sz="1600">
              <a:latin typeface="Roboto"/>
              <a:ea typeface="Roboto"/>
              <a:cs typeface="Roboto"/>
              <a:sym typeface="Roboto"/>
            </a:endParaRPr>
          </a:p>
          <a:p>
            <a:pPr marL="457200" marR="0" lvl="0" indent="-330200" algn="l" rtl="0">
              <a:lnSpc>
                <a:spcPct val="100000"/>
              </a:lnSpc>
              <a:spcBef>
                <a:spcPts val="1000"/>
              </a:spcBef>
              <a:spcAft>
                <a:spcPts val="0"/>
              </a:spcAft>
              <a:buSzPts val="1600"/>
              <a:buFont typeface="Roboto"/>
              <a:buChar char="●"/>
            </a:pPr>
            <a:r>
              <a:rPr lang="en" sz="1600">
                <a:latin typeface="Roboto"/>
                <a:ea typeface="Roboto"/>
                <a:cs typeface="Roboto"/>
                <a:sym typeface="Roboto"/>
              </a:rPr>
              <a:t>94% of coupon users were NOT already on the retail site prior to searching for a coupon</a:t>
            </a:r>
            <a:endParaRPr sz="1600">
              <a:latin typeface="Roboto"/>
              <a:ea typeface="Roboto"/>
              <a:cs typeface="Roboto"/>
              <a:sym typeface="Roboto"/>
            </a:endParaRPr>
          </a:p>
          <a:p>
            <a:pPr marL="457200" marR="0" lvl="0" indent="-330200" algn="l" rtl="0">
              <a:lnSpc>
                <a:spcPct val="100000"/>
              </a:lnSpc>
              <a:spcBef>
                <a:spcPts val="1000"/>
              </a:spcBef>
              <a:spcAft>
                <a:spcPts val="0"/>
              </a:spcAft>
              <a:buSzPts val="1600"/>
              <a:buFont typeface="Roboto"/>
              <a:buChar char="●"/>
            </a:pPr>
            <a:r>
              <a:rPr lang="en" sz="1600">
                <a:latin typeface="Roboto"/>
                <a:ea typeface="Roboto"/>
                <a:cs typeface="Roboto"/>
                <a:sym typeface="Roboto"/>
              </a:rPr>
              <a:t>Consumers become more loyal to brands they save with </a:t>
            </a:r>
            <a:endParaRPr sz="1600">
              <a:latin typeface="Roboto"/>
              <a:ea typeface="Roboto"/>
              <a:cs typeface="Roboto"/>
              <a:sym typeface="Roboto"/>
            </a:endParaRPr>
          </a:p>
          <a:p>
            <a:pPr marL="457200" marR="0" lvl="0" indent="-330200" algn="l" rtl="0">
              <a:lnSpc>
                <a:spcPct val="100000"/>
              </a:lnSpc>
              <a:spcBef>
                <a:spcPts val="1000"/>
              </a:spcBef>
              <a:spcAft>
                <a:spcPts val="0"/>
              </a:spcAft>
              <a:buSzPts val="1600"/>
              <a:buFont typeface="Roboto"/>
              <a:buChar char="●"/>
            </a:pPr>
            <a:r>
              <a:rPr lang="en" sz="1600">
                <a:latin typeface="Roboto"/>
                <a:ea typeface="Roboto"/>
                <a:cs typeface="Roboto"/>
                <a:sym typeface="Roboto"/>
              </a:rPr>
              <a:t>Merchants saw +5% more revenue per coupon user when compared to general shoppers over a 6 month period</a:t>
            </a:r>
            <a:endParaRPr sz="1600">
              <a:latin typeface="Roboto"/>
              <a:ea typeface="Roboto"/>
              <a:cs typeface="Roboto"/>
              <a:sym typeface="Roboto"/>
            </a:endParaRPr>
          </a:p>
          <a:p>
            <a:pPr marL="0" marR="0" lvl="0" indent="0" algn="l" rtl="0">
              <a:lnSpc>
                <a:spcPct val="100000"/>
              </a:lnSpc>
              <a:spcBef>
                <a:spcPts val="1000"/>
              </a:spcBef>
              <a:spcAft>
                <a:spcPts val="0"/>
              </a:spcAft>
              <a:buClr>
                <a:schemeClr val="dk1"/>
              </a:buClr>
              <a:buSzPts val="1100"/>
              <a:buFont typeface="Arial"/>
              <a:buNone/>
            </a:pPr>
            <a:endParaRPr sz="1600">
              <a:latin typeface="Roboto"/>
              <a:ea typeface="Roboto"/>
              <a:cs typeface="Roboto"/>
              <a:sym typeface="Roboto"/>
            </a:endParaRPr>
          </a:p>
          <a:p>
            <a:pPr marL="0" marR="0" lvl="0" indent="0" algn="l" rtl="0">
              <a:lnSpc>
                <a:spcPct val="100000"/>
              </a:lnSpc>
              <a:spcBef>
                <a:spcPts val="500"/>
              </a:spcBef>
              <a:spcAft>
                <a:spcPts val="0"/>
              </a:spcAft>
              <a:buClr>
                <a:schemeClr val="dk1"/>
              </a:buClr>
              <a:buSzPts val="1100"/>
              <a:buFont typeface="Arial"/>
              <a:buNone/>
            </a:pPr>
            <a:endParaRPr sz="1600">
              <a:latin typeface="Roboto"/>
              <a:ea typeface="Roboto"/>
              <a:cs typeface="Roboto"/>
              <a:sym typeface="Roboto"/>
            </a:endParaRPr>
          </a:p>
          <a:p>
            <a:pPr marL="0" marR="0" lvl="0" indent="0" algn="l" rtl="0">
              <a:lnSpc>
                <a:spcPct val="100000"/>
              </a:lnSpc>
              <a:spcBef>
                <a:spcPts val="500"/>
              </a:spcBef>
              <a:spcAft>
                <a:spcPts val="500"/>
              </a:spcAft>
              <a:buNone/>
            </a:pPr>
            <a:endParaRPr sz="1600">
              <a:latin typeface="Roboto"/>
              <a:ea typeface="Roboto"/>
              <a:cs typeface="Roboto"/>
              <a:sym typeface="Roboto"/>
            </a:endParaRPr>
          </a:p>
        </p:txBody>
      </p:sp>
      <p:pic>
        <p:nvPicPr>
          <p:cNvPr id="138" name="Google Shape;138;p21"/>
          <p:cNvPicPr preferRelativeResize="0"/>
          <p:nvPr/>
        </p:nvPicPr>
        <p:blipFill>
          <a:blip r:embed="rId3">
            <a:alphaModFix/>
          </a:blip>
          <a:stretch>
            <a:fillRect/>
          </a:stretch>
        </p:blipFill>
        <p:spPr>
          <a:xfrm>
            <a:off x="5949125" y="1527525"/>
            <a:ext cx="2503400" cy="2503400"/>
          </a:xfrm>
          <a:prstGeom prst="rect">
            <a:avLst/>
          </a:prstGeom>
          <a:noFill/>
          <a:ln>
            <a:noFill/>
          </a:ln>
        </p:spPr>
      </p:pic>
      <p:pic>
        <p:nvPicPr>
          <p:cNvPr id="139" name="Google Shape;139;p21"/>
          <p:cNvPicPr preferRelativeResize="0"/>
          <p:nvPr/>
        </p:nvPicPr>
        <p:blipFill>
          <a:blip r:embed="rId4">
            <a:alphaModFix/>
          </a:blip>
          <a:stretch>
            <a:fillRect/>
          </a:stretch>
        </p:blipFill>
        <p:spPr>
          <a:xfrm>
            <a:off x="7093250" y="4520866"/>
            <a:ext cx="1902524" cy="53375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2"/>
          <p:cNvSpPr txBox="1"/>
          <p:nvPr/>
        </p:nvSpPr>
        <p:spPr>
          <a:xfrm>
            <a:off x="894525" y="-354975"/>
            <a:ext cx="1093200" cy="21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22"/>
          <p:cNvSpPr/>
          <p:nvPr/>
        </p:nvSpPr>
        <p:spPr>
          <a:xfrm>
            <a:off x="107300" y="89700"/>
            <a:ext cx="8933700" cy="732300"/>
          </a:xfrm>
          <a:prstGeom prst="rect">
            <a:avLst/>
          </a:prstGeom>
          <a:solidFill>
            <a:srgbClr val="FF9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2"/>
          <p:cNvSpPr txBox="1">
            <a:spLocks noGrp="1"/>
          </p:cNvSpPr>
          <p:nvPr>
            <p:ph type="title"/>
          </p:nvPr>
        </p:nvSpPr>
        <p:spPr>
          <a:xfrm>
            <a:off x="311700" y="187125"/>
            <a:ext cx="8520600" cy="5727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FFFFFF"/>
                </a:solidFill>
                <a:latin typeface="Roboto"/>
                <a:ea typeface="Roboto"/>
                <a:cs typeface="Roboto"/>
                <a:sym typeface="Roboto"/>
              </a:rPr>
              <a:t>Coupon Research Tool</a:t>
            </a:r>
            <a:endParaRPr sz="2400" b="0">
              <a:solidFill>
                <a:srgbClr val="FFFFFF"/>
              </a:solidFill>
            </a:endParaRPr>
          </a:p>
        </p:txBody>
      </p:sp>
      <p:sp>
        <p:nvSpPr>
          <p:cNvPr id="147" name="Google Shape;147;p22"/>
          <p:cNvSpPr txBox="1">
            <a:spLocks noGrp="1"/>
          </p:cNvSpPr>
          <p:nvPr>
            <p:ph type="body" idx="1"/>
          </p:nvPr>
        </p:nvSpPr>
        <p:spPr>
          <a:xfrm>
            <a:off x="311700" y="1274713"/>
            <a:ext cx="6138900" cy="27795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600" b="1">
                <a:solidFill>
                  <a:srgbClr val="FF9900"/>
                </a:solidFill>
                <a:latin typeface="Roboto"/>
                <a:ea typeface="Roboto"/>
                <a:cs typeface="Roboto"/>
                <a:sym typeface="Roboto"/>
              </a:rPr>
              <a:t>Let us do the coupon performance research!</a:t>
            </a:r>
            <a:endParaRPr sz="1600" b="1">
              <a:solidFill>
                <a:srgbClr val="FF6600"/>
              </a:solidFill>
              <a:latin typeface="Roboto"/>
              <a:ea typeface="Roboto"/>
              <a:cs typeface="Roboto"/>
              <a:sym typeface="Roboto"/>
            </a:endParaRPr>
          </a:p>
          <a:p>
            <a:pPr marL="0" lvl="0" indent="0" algn="l" rtl="0">
              <a:spcBef>
                <a:spcPts val="0"/>
              </a:spcBef>
              <a:spcAft>
                <a:spcPts val="0"/>
              </a:spcAft>
              <a:buNone/>
            </a:pPr>
            <a:r>
              <a:rPr lang="en" sz="1600">
                <a:solidFill>
                  <a:schemeClr val="dk1"/>
                </a:solidFill>
                <a:latin typeface="Roboto"/>
                <a:ea typeface="Roboto"/>
                <a:cs typeface="Roboto"/>
                <a:sym typeface="Roboto"/>
              </a:rPr>
              <a:t>We can work with you to test new coupons and provide metrics to see </a:t>
            </a:r>
            <a:r>
              <a:rPr lang="en" sz="1600" b="1">
                <a:solidFill>
                  <a:schemeClr val="dk1"/>
                </a:solidFill>
                <a:latin typeface="Roboto"/>
                <a:ea typeface="Roboto"/>
                <a:cs typeface="Roboto"/>
                <a:sym typeface="Roboto"/>
              </a:rPr>
              <a:t>which coupons perform best</a:t>
            </a:r>
            <a:r>
              <a:rPr lang="en" sz="1600">
                <a:solidFill>
                  <a:schemeClr val="dk1"/>
                </a:solidFill>
                <a:latin typeface="Roboto"/>
                <a:ea typeface="Roboto"/>
                <a:cs typeface="Roboto"/>
                <a:sym typeface="Roboto"/>
              </a:rPr>
              <a:t>. </a:t>
            </a:r>
            <a:endParaRPr sz="1600">
              <a:solidFill>
                <a:schemeClr val="dk1"/>
              </a:solidFill>
              <a:latin typeface="Roboto"/>
              <a:ea typeface="Roboto"/>
              <a:cs typeface="Roboto"/>
              <a:sym typeface="Roboto"/>
            </a:endParaRPr>
          </a:p>
          <a:p>
            <a:pPr marL="0" lvl="0" indent="0" algn="l" rtl="0">
              <a:spcBef>
                <a:spcPts val="0"/>
              </a:spcBef>
              <a:spcAft>
                <a:spcPts val="0"/>
              </a:spcAft>
              <a:buNone/>
            </a:pPr>
            <a:endParaRPr sz="1600">
              <a:solidFill>
                <a:schemeClr val="dk1"/>
              </a:solidFill>
              <a:latin typeface="Roboto"/>
              <a:ea typeface="Roboto"/>
              <a:cs typeface="Roboto"/>
              <a:sym typeface="Roboto"/>
            </a:endParaRPr>
          </a:p>
          <a:p>
            <a:pPr marL="0" lvl="0" indent="0" algn="l" rtl="0">
              <a:spcBef>
                <a:spcPts val="0"/>
              </a:spcBef>
              <a:spcAft>
                <a:spcPts val="0"/>
              </a:spcAft>
              <a:buNone/>
            </a:pPr>
            <a:r>
              <a:rPr lang="en" sz="1600">
                <a:solidFill>
                  <a:schemeClr val="dk1"/>
                </a:solidFill>
                <a:latin typeface="Roboto"/>
                <a:ea typeface="Roboto"/>
                <a:cs typeface="Roboto"/>
                <a:sym typeface="Roboto"/>
              </a:rPr>
              <a:t>Brands can use this data to only serve the most frequently used coupons on their other marketing channels.</a:t>
            </a:r>
            <a:endParaRPr sz="1600">
              <a:solidFill>
                <a:schemeClr val="dk1"/>
              </a:solidFill>
              <a:latin typeface="Roboto"/>
              <a:ea typeface="Roboto"/>
              <a:cs typeface="Roboto"/>
              <a:sym typeface="Roboto"/>
            </a:endParaRPr>
          </a:p>
          <a:p>
            <a:pPr marL="0" lvl="0" indent="0" algn="l" rtl="0">
              <a:spcBef>
                <a:spcPts val="0"/>
              </a:spcBef>
              <a:spcAft>
                <a:spcPts val="0"/>
              </a:spcAft>
              <a:buNone/>
            </a:pPr>
            <a:endParaRPr sz="1600">
              <a:solidFill>
                <a:schemeClr val="dk1"/>
              </a:solidFill>
              <a:latin typeface="Roboto"/>
              <a:ea typeface="Roboto"/>
              <a:cs typeface="Roboto"/>
              <a:sym typeface="Roboto"/>
            </a:endParaRPr>
          </a:p>
          <a:p>
            <a:pPr marL="0" lvl="0" indent="0" algn="l" rtl="0">
              <a:spcBef>
                <a:spcPts val="0"/>
              </a:spcBef>
              <a:spcAft>
                <a:spcPts val="0"/>
              </a:spcAft>
              <a:buNone/>
            </a:pPr>
            <a:r>
              <a:rPr lang="en" sz="1600">
                <a:solidFill>
                  <a:schemeClr val="dk1"/>
                </a:solidFill>
                <a:latin typeface="Roboto"/>
                <a:ea typeface="Roboto"/>
                <a:cs typeface="Roboto"/>
                <a:sym typeface="Roboto"/>
              </a:rPr>
              <a:t>Our proprietary system </a:t>
            </a:r>
            <a:r>
              <a:rPr lang="en" sz="1600" b="1">
                <a:solidFill>
                  <a:schemeClr val="dk1"/>
                </a:solidFill>
                <a:latin typeface="Roboto"/>
                <a:ea typeface="Roboto"/>
                <a:cs typeface="Roboto"/>
                <a:sym typeface="Roboto"/>
              </a:rPr>
              <a:t>dynamically resorts coupons daily</a:t>
            </a:r>
            <a:r>
              <a:rPr lang="en" sz="1600">
                <a:solidFill>
                  <a:schemeClr val="dk1"/>
                </a:solidFill>
                <a:latin typeface="Roboto"/>
                <a:ea typeface="Roboto"/>
                <a:cs typeface="Roboto"/>
                <a:sym typeface="Roboto"/>
              </a:rPr>
              <a:t> to ensure the highest performing coupons appear at the top of the coupon list.</a:t>
            </a:r>
            <a:endParaRPr sz="1600">
              <a:latin typeface="Roboto"/>
              <a:ea typeface="Roboto"/>
              <a:cs typeface="Roboto"/>
              <a:sym typeface="Roboto"/>
            </a:endParaRPr>
          </a:p>
        </p:txBody>
      </p:sp>
      <p:pic>
        <p:nvPicPr>
          <p:cNvPr id="148" name="Google Shape;148;p22"/>
          <p:cNvPicPr preferRelativeResize="0"/>
          <p:nvPr/>
        </p:nvPicPr>
        <p:blipFill>
          <a:blip r:embed="rId3">
            <a:alphaModFix/>
          </a:blip>
          <a:stretch>
            <a:fillRect/>
          </a:stretch>
        </p:blipFill>
        <p:spPr>
          <a:xfrm>
            <a:off x="7093250" y="4520866"/>
            <a:ext cx="1902524" cy="533759"/>
          </a:xfrm>
          <a:prstGeom prst="rect">
            <a:avLst/>
          </a:prstGeom>
          <a:noFill/>
          <a:ln>
            <a:noFill/>
          </a:ln>
        </p:spPr>
      </p:pic>
      <p:pic>
        <p:nvPicPr>
          <p:cNvPr id="149" name="Google Shape;149;p22"/>
          <p:cNvPicPr preferRelativeResize="0"/>
          <p:nvPr/>
        </p:nvPicPr>
        <p:blipFill>
          <a:blip r:embed="rId4">
            <a:alphaModFix/>
          </a:blip>
          <a:stretch>
            <a:fillRect/>
          </a:stretch>
        </p:blipFill>
        <p:spPr>
          <a:xfrm>
            <a:off x="6517200" y="1757113"/>
            <a:ext cx="2143125" cy="21431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1450</Words>
  <Application>Microsoft Office PowerPoint</Application>
  <PresentationFormat>On-screen Show (16:9)</PresentationFormat>
  <Paragraphs>166</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Calibri</vt:lpstr>
      <vt:lpstr>Arial</vt:lpstr>
      <vt:lpstr>Roboto</vt:lpstr>
      <vt:lpstr>Simple Light</vt:lpstr>
      <vt:lpstr>PowerPoint Presentation</vt:lpstr>
      <vt:lpstr>Wickfire Search Engine Marketing Services</vt:lpstr>
      <vt:lpstr>Why Wickfire? Scalable Growth and Proven Performance</vt:lpstr>
      <vt:lpstr>PowerPoint Presentation</vt:lpstr>
      <vt:lpstr>TheCoupon.Co: Overview</vt:lpstr>
      <vt:lpstr>TheCoupon.Co Partnership  </vt:lpstr>
      <vt:lpstr>Why Should You Allow TM+ Bidding?</vt:lpstr>
      <vt:lpstr>Benefits of Partnering with TheCoupon.Co </vt:lpstr>
      <vt:lpstr>Coupon Research Tool</vt:lpstr>
      <vt:lpstr>Coupon Personalization Opportunity (Q2)  </vt:lpstr>
      <vt:lpstr>TheCoupon.Co Next Steps</vt:lpstr>
      <vt:lpstr>PowerPoint Presentation</vt:lpstr>
      <vt:lpstr>BuyersGuide.org - Overview </vt:lpstr>
      <vt:lpstr>BuyersGuide.org - Overview  </vt:lpstr>
      <vt:lpstr>BuyersGuide.org - Purchase Funnel  </vt:lpstr>
      <vt:lpstr>BuyersGuide.org - Vertical Templates </vt:lpstr>
      <vt:lpstr>BuyersGuide.org - Brand Reputation  </vt:lpstr>
      <vt:lpstr>BuyersGuide.org - Top Verticals  </vt:lpstr>
      <vt:lpstr>BuyersGuide.org Next Steps  </vt:lpstr>
      <vt:lpstr>PowerPoint Presentation</vt:lpstr>
      <vt:lpstr>Contact Wickfire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Tigue</dc:creator>
  <cp:lastModifiedBy>Sean Tigue</cp:lastModifiedBy>
  <cp:revision>1</cp:revision>
  <dcterms:modified xsi:type="dcterms:W3CDTF">2020-03-27T17:38:11Z</dcterms:modified>
</cp:coreProperties>
</file>