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367" r:id="rId2"/>
    <p:sldId id="342" r:id="rId3"/>
    <p:sldId id="369" r:id="rId4"/>
    <p:sldId id="379" r:id="rId5"/>
    <p:sldId id="372" r:id="rId6"/>
    <p:sldId id="377" r:id="rId7"/>
    <p:sldId id="368" r:id="rId8"/>
    <p:sldId id="359" r:id="rId9"/>
    <p:sldId id="337" r:id="rId10"/>
    <p:sldId id="361" r:id="rId11"/>
    <p:sldId id="355" r:id="rId12"/>
    <p:sldId id="356" r:id="rId13"/>
    <p:sldId id="353" r:id="rId14"/>
    <p:sldId id="382" r:id="rId15"/>
    <p:sldId id="349" r:id="rId16"/>
    <p:sldId id="354" r:id="rId17"/>
    <p:sldId id="366" r:id="rId18"/>
    <p:sldId id="346" r:id="rId19"/>
    <p:sldId id="327" r:id="rId20"/>
    <p:sldId id="328" r:id="rId21"/>
    <p:sldId id="37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pos="288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720" userDrawn="1">
          <p15:clr>
            <a:srgbClr val="A4A3A4"/>
          </p15:clr>
        </p15:guide>
        <p15:guide id="6" orient="horz" pos="1152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ADE"/>
    <a:srgbClr val="2998DD"/>
    <a:srgbClr val="1084D5"/>
    <a:srgbClr val="0D6DAE"/>
    <a:srgbClr val="1295F5"/>
    <a:srgbClr val="118DE6"/>
    <a:srgbClr val="0F7CE6"/>
    <a:srgbClr val="2088FF"/>
    <a:srgbClr val="B40C1C"/>
    <a:srgbClr val="3ED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7" autoAdjust="0"/>
    <p:restoredTop sz="87148" autoAdjust="0"/>
  </p:normalViewPr>
  <p:slideViewPr>
    <p:cSldViewPr snapToGrid="0" snapToObjects="1">
      <p:cViewPr varScale="1">
        <p:scale>
          <a:sx n="99" d="100"/>
          <a:sy n="99" d="100"/>
        </p:scale>
        <p:origin x="930" y="84"/>
      </p:cViewPr>
      <p:guideLst>
        <p:guide orient="horz" pos="2160"/>
        <p:guide pos="7392"/>
        <p:guide pos="288"/>
        <p:guide pos="3840"/>
        <p:guide orient="horz" pos="720"/>
        <p:guide orient="horz" pos="1152"/>
        <p:guide orient="horz" pos="41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A75D2-C38B-D848-A2E0-912EEEEC1B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E5C8B-6148-944F-95EC-33998D492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5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Arial" panose="020B0604020202020204" pitchFamily="34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UpSellit Intro who w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are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2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Enhances advertiser’s shopping carts to effectively increase sales and engagement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 carts meet daily quotas and KPIs by proactively adjusting campaigns to:</a:t>
            </a:r>
          </a:p>
          <a:p>
            <a:pPr marL="628650" lvl="1" indent="-171450" rtl="0" fontAlgn="base">
              <a:buFont typeface="Courier New"/>
              <a:buChar char="o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 specific products and accessories that will increase AOV.</a:t>
            </a:r>
          </a:p>
          <a:p>
            <a:pPr marL="628650" lvl="1" indent="-171450" rtl="0" fontAlgn="base">
              <a:buFont typeface="Courier New"/>
              <a:buChar char="o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Gamify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minimum order value thresholds to engage customers and boost conversion rates.</a:t>
            </a:r>
          </a:p>
          <a:p>
            <a:pPr marL="628650" lvl="1" indent="-171450" rtl="0" fontAlgn="base">
              <a:buFont typeface="Courier New"/>
              <a:buChar char="o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‘Save Your Cart’ messaging to collect more emails and new-to-file leads.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Acts as an all-in-one, dynamic solution that compliments the customer and purchase journey from the moment customer hits “ADD TO BAG/CART”</a:t>
            </a:r>
          </a:p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84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several proprietary technologies, but Abandonment Detection is one of our most advanced. We monitor hundreds of different behavioral data points to determine the exact moment of site abandonment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our Cart Rebuilder strategy, we engage visitors who abandon their carts by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opportunity to save their cart for later. We can segment based on cart value, cart contents, time on site, or any number of other variables.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the email is collected, we deliver a remarketing email with the user’s cart contents to their inbox. Our Cart Rebuilder technology packages up the user’s cart contents into a unique link that allows the user to click through the email on any device,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picking up exactly where they left off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their cart rebuilt.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example, we’re engaging unrecognized direct-traffic on entry,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e’re rewarding these anonymous visitors with exclusive access to discounted items.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design team pulled video from the advertiser’s YouTube page and incorporated it into a dynamic engagement that collects emails and adds them to the advertiser’s email database and UpSellit’s remarketing platform.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09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33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example, we’re engaging unrecognized direct-traffic on entry,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e’re rewarding these anonymous visitors with exclusive access to discounted items.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design team pulled video from the advertiser’s YouTube page and incorporated it into a dynamic engagement that collects emails and adds them to the advertiser’s email database and UpSellit’s remarketing platform.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8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 customers to receive real-time alerts when items drop in price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price and budget-conscious customers shopping with you as they know they’re getting the best deals available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Continues the conversation even after they’ve left your site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 Lead Capture strategy and generates new-to-file leads in exchange for price monitoring alerts or remarket to shoppers who have already provided their contact info.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21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UpSellit’s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Precapture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onitor and scrape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field entries such as first name, phone, and email during checkout or from lead forms without the user to hitting tab or submitting through to the next step 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Remarkets to customers with personalized emails containing cart contents or abandoned forms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Opt-in tech widget for regional compliance laws/regulations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GDPR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GDPR opt-in demo link: https://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us.upsellit.com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/opt-in-test-19/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09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collect mobile numbers in the same way we collect email addresses or we can allow users the ability to tap to text. In this example, users tap to text. 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able to auto-populate text messages in iOS and Android that automatically opt users in to receive SMS remarketing messages.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5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UpSellit has been converting online shoppers since 2005.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know what works and how to build it right the first time.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build it fast and get our products up and running in 2-3 weeks time.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never stop working for you. We’re continually testing and optimizing your campaigns.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entire team, from copy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QA, is under the same roof; allowing us to work very quickly and efficiently. 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now we’ll get into the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specific solutions themselves.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68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track, monitor, and report everything in-house.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Campaign monitoring is left to us so you can focus on driving business.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take care of optimizing campaigns and make data-driven recommendations based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solutions and rulesets that will drive the highest conversion rates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AOV’s, and profits.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3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properly executed and personalized solutions, we can increase your profitability in 3 distinctive ways: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Maximizing conversions with your site’s existing traffic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Boosting AOV’s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customer LTV 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 fontAlgn="base">
              <a:buFont typeface="Arial" panose="020B0604020202020204" pitchFamily="34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few slides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walk you through a real-life scenario using examples from our client, Samsung.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46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82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properly executed and personalized solutions, we can increase your profitability in 3 distinctive ways: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Maximizing conversions with your site’s existing traffic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Boosting AOV’s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customer LTV 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 fontAlgn="base">
              <a:buFont typeface="Arial" panose="020B0604020202020204" pitchFamily="34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few slides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walk you through a real-life scenario using examples from our client, Samsung.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46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properly executed and personalized solutions, we can increase your profitability in 3 distinctive ways: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Maximizing conversions with your site’s existing traffic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Boosting AOV’s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customer LTV 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 fontAlgn="base">
              <a:buFont typeface="Arial" panose="020B0604020202020204" pitchFamily="34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few slides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walk you through a real-life scenario using examples from our client, Samsung.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4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 a lot of things right, but a primary reason our clients love us is our turn-around times. I pulled a few testimonials and you’ll notice one consistent message from all of them – we’re easy to work with. </a:t>
            </a:r>
          </a:p>
          <a:p>
            <a:endParaRPr lang="en-US" sz="1200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2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clients ask us all the time, “how do I know I am getting incremental sales and not sales I would have gotten on my own?”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years of rules, logic and the ability to adjust them ensures the right users are engaged.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And, we have done incremental lift tests and won, how can you prove the logic behind your in-house solution will do the same?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to take one of your most expensive employees (a developer) and have them experiment with a side project that does not guarantee profitability?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your developers busy? Willing to make changes as often as you need them to?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they have experience creating segmented marketing engagements that react to user behavior and visitor details?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your developers easy to work with? Eager to bring your ideas to life?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quickly and regularly does your development push updates? Will their release cycles align with the frequency of updates you’ll need to quickly adjust to your test data?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 going to build engagements that target visitors by where they came from, what they did, where they’re leaving from?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you going to judge your campaign’s performance? Industry benchmarks? Who can you ask for assistance?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 Resolution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long will it take you to realize that there’s an issue with your campaign?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your developers drop everything and fix a problem?</a:t>
            </a:r>
            <a:endParaRPr lang="en-US" sz="1200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8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properly executed and personalized solutions, we can increase your profitability in 3 distinctive ways: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Maximizing conversions with your site’s existing traffic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Boosting AOV’s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customer LTV 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 fontAlgn="base">
              <a:buFont typeface="Arial" panose="020B0604020202020204" pitchFamily="34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few slides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walk you through a real-life scenario using examples from our client, Samsung.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46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4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urgency with dynamic on-site alerts.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4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customers to purchase without the need for an incentive.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4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FOMO (fear of missing out)</a:t>
            </a:r>
            <a:r>
              <a:rPr lang="en-US" sz="40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reminding</a:t>
            </a:r>
            <a:r>
              <a:rPr lang="en-US" sz="4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customers at abandonment that they’ll miss out on specific products if they wait.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0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set dynamic incentives that are dependent on product(s)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cart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the cart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offering the promotion an order value that’s 20-50% higher than the shopper’s current cart value, you can boost AOV’s and reduce cart abandonment. </a:t>
            </a:r>
          </a:p>
          <a:p>
            <a:pPr marL="171450" indent="-171450" rtl="0" fontAlgn="base">
              <a:buFont typeface="Arial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UpSellit’s recommendation engine, we leverage data from thousands of previous purchases to provide optimal recommendations that will meet the minimum order value for the promotion.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66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dynamic visual that represents time left to act on purchase, deal, or incentive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Induces urgency to purchase and reduces consideration periods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 invasive than standard timers and create the same effect with customers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E5C8B-6148-944F-95EC-33998D4926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5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3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2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3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0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6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2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D77A3-1315-064D-901E-150BCAF8AD86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E1110-5900-0A4F-9FF7-4D1173679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36FB3AE-5D20-1841-B780-2803FF188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79222" y="4989792"/>
            <a:ext cx="8173028" cy="682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560"/>
              </a:lnSpc>
            </a:pPr>
            <a:r>
              <a:rPr lang="en-US" sz="4000" b="1" i="1" dirty="0">
                <a:solidFill>
                  <a:schemeClr val="bg1"/>
                </a:solidFill>
                <a:latin typeface="Montserrat" pitchFamily="2" charset="77"/>
              </a:rPr>
              <a:t>“Driving Performance Together”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02049" y="2541033"/>
            <a:ext cx="589074" cy="718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560"/>
              </a:lnSpc>
            </a:pPr>
            <a:r>
              <a:rPr lang="en-US" sz="5400" b="1" dirty="0">
                <a:solidFill>
                  <a:schemeClr val="bg1"/>
                </a:solidFill>
                <a:latin typeface="Montserrat" pitchFamily="2" charset="77"/>
              </a:rPr>
              <a:t>+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E9E296-2565-C541-87E7-38B46CD8A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161" y="3259178"/>
            <a:ext cx="4392789" cy="1173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A70C95-7B9D-4F89-BAB5-315B69DDD0A6}"/>
              </a:ext>
            </a:extLst>
          </p:cNvPr>
          <p:cNvSpPr/>
          <p:nvPr/>
        </p:nvSpPr>
        <p:spPr>
          <a:xfrm>
            <a:off x="776110" y="824805"/>
            <a:ext cx="1928179" cy="564445"/>
          </a:xfrm>
          <a:prstGeom prst="rect">
            <a:avLst/>
          </a:prstGeom>
          <a:solidFill>
            <a:srgbClr val="299A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Image result for pepperjam logo">
            <a:extLst>
              <a:ext uri="{FF2B5EF4-FFF2-40B4-BE49-F238E27FC236}">
                <a16:creationId xmlns:a16="http://schemas.microsoft.com/office/drawing/2014/main" id="{2AE69F9F-99B1-49C9-8CD1-3BB6E70B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82" y="116553"/>
            <a:ext cx="6052146" cy="30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8184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24ACA-9EBB-C540-846B-A2D7957BF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Lole-minic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7657" y="1185681"/>
            <a:ext cx="7957143" cy="448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1216D-8D40-4246-A04A-34FEEE0EA0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F3E0D0-F6D0-9E4F-B26E-6D50A5D5B470}"/>
              </a:ext>
            </a:extLst>
          </p:cNvPr>
          <p:cNvSpPr txBox="1"/>
          <p:nvPr/>
        </p:nvSpPr>
        <p:spPr>
          <a:xfrm>
            <a:off x="366648" y="1039764"/>
            <a:ext cx="36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50" dirty="0">
                <a:solidFill>
                  <a:srgbClr val="3ED36F"/>
                </a:solidFill>
                <a:latin typeface="Montserrat Light" pitchFamily="2" charset="77"/>
              </a:rPr>
              <a:t>Targeted Tactics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4A6294-50F7-874A-A2AC-DC8895C63FBD}"/>
              </a:ext>
            </a:extLst>
          </p:cNvPr>
          <p:cNvSpPr txBox="1"/>
          <p:nvPr/>
        </p:nvSpPr>
        <p:spPr>
          <a:xfrm>
            <a:off x="366648" y="1447291"/>
            <a:ext cx="350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MINI CART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F69688-868E-FF49-90EE-08CB27E1AAEB}"/>
              </a:ext>
            </a:extLst>
          </p:cNvPr>
          <p:cNvSpPr txBox="1"/>
          <p:nvPr/>
        </p:nvSpPr>
        <p:spPr>
          <a:xfrm>
            <a:off x="343360" y="1994833"/>
            <a:ext cx="3284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Enhanced Shopping Cart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Behavior-Based Tactics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Seamless Site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CD601-4721-6948-BF36-848BB4B44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8300" y="3059659"/>
            <a:ext cx="1625600" cy="3291840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50000"/>
                <a:alpha val="8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8B739C-E3CE-2146-B143-FDC8747A02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1" r="9053" b="753"/>
          <a:stretch/>
        </p:blipFill>
        <p:spPr>
          <a:xfrm>
            <a:off x="927541" y="0"/>
            <a:ext cx="112644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pic>
        <p:nvPicPr>
          <p:cNvPr id="4" name="SaveYourCart-LC">
            <a:hlinkClick r:id="" action="ppaction://media"/>
            <a:extLst>
              <a:ext uri="{FF2B5EF4-FFF2-40B4-BE49-F238E27FC236}">
                <a16:creationId xmlns:a16="http://schemas.microsoft.com/office/drawing/2014/main" id="{9E69DAE1-C858-3C4D-A41C-2F8D17B8D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7657" y="1143000"/>
            <a:ext cx="7957143" cy="448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75980-7D8B-B74E-936F-25817A15BA39}"/>
              </a:ext>
            </a:extLst>
          </p:cNvPr>
          <p:cNvSpPr txBox="1"/>
          <p:nvPr/>
        </p:nvSpPr>
        <p:spPr>
          <a:xfrm>
            <a:off x="343360" y="1143000"/>
            <a:ext cx="297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F47C7"/>
                </a:solidFill>
                <a:latin typeface="Montserrat Light" pitchFamily="2" charset="77"/>
              </a:rPr>
              <a:t>Lead Capture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A6233-827B-0A44-B880-ED14180270ED}"/>
              </a:ext>
            </a:extLst>
          </p:cNvPr>
          <p:cNvSpPr txBox="1"/>
          <p:nvPr/>
        </p:nvSpPr>
        <p:spPr>
          <a:xfrm>
            <a:off x="368760" y="1545336"/>
            <a:ext cx="3284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CART REBUILDER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5696C3-B728-804A-BA54-094A5257937D}"/>
              </a:ext>
            </a:extLst>
          </p:cNvPr>
          <p:cNvSpPr txBox="1"/>
          <p:nvPr/>
        </p:nvSpPr>
        <p:spPr>
          <a:xfrm>
            <a:off x="343360" y="1994833"/>
            <a:ext cx="32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Abandonment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Email Remarketing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Cross-Device Shopping Carts</a:t>
            </a: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AB50B-5B2F-9C4F-819F-1899945B5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9657" y="3052689"/>
            <a:ext cx="1627632" cy="3295955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50000"/>
                <a:alpha val="8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018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C93B1F-373B-5049-B8D4-1A6B3F1F6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1" r="9053" b="753"/>
          <a:stretch/>
        </p:blipFill>
        <p:spPr>
          <a:xfrm>
            <a:off x="927541" y="0"/>
            <a:ext cx="1126445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Kcole-LeadCap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2625" y="1185681"/>
            <a:ext cx="7957142" cy="448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0D13C-18D1-2647-B373-89C900AA7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0E684E-A72A-944F-9670-B16B05636E09}"/>
              </a:ext>
            </a:extLst>
          </p:cNvPr>
          <p:cNvSpPr txBox="1"/>
          <p:nvPr/>
        </p:nvSpPr>
        <p:spPr>
          <a:xfrm>
            <a:off x="343360" y="1143000"/>
            <a:ext cx="297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F47C7"/>
                </a:solidFill>
                <a:latin typeface="Montserrat Light" pitchFamily="2" charset="77"/>
              </a:rPr>
              <a:t>Lead Capture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03B23-5F82-E945-8886-1C18CA021BDB}"/>
              </a:ext>
            </a:extLst>
          </p:cNvPr>
          <p:cNvSpPr txBox="1"/>
          <p:nvPr/>
        </p:nvSpPr>
        <p:spPr>
          <a:xfrm>
            <a:off x="368760" y="1545336"/>
            <a:ext cx="3284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INBOXED INCENTIVE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52B0-1A02-0C47-84D6-FD4F7270832A}"/>
              </a:ext>
            </a:extLst>
          </p:cNvPr>
          <p:cNvSpPr txBox="1"/>
          <p:nvPr/>
        </p:nvSpPr>
        <p:spPr>
          <a:xfrm>
            <a:off x="343360" y="1994833"/>
            <a:ext cx="32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Proactive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Compelling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ESP Integration</a:t>
            </a: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CDC87-A868-FE4C-A816-6F97A5D2E1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066745"/>
            <a:ext cx="1627632" cy="3295955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50000"/>
                <a:alpha val="8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4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B14B03-E786-F14A-B156-53C2ADD4D6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1" r="9053" b="753"/>
          <a:stretch/>
        </p:blipFill>
        <p:spPr>
          <a:xfrm>
            <a:off x="927541" y="0"/>
            <a:ext cx="112644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0" y="0"/>
            <a:ext cx="1347716" cy="1078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B7E7B-A077-AB4D-AEC4-B74DDBF79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0127B7-A98D-0543-8028-28440DB742DF}"/>
              </a:ext>
            </a:extLst>
          </p:cNvPr>
          <p:cNvSpPr txBox="1"/>
          <p:nvPr/>
        </p:nvSpPr>
        <p:spPr>
          <a:xfrm>
            <a:off x="343360" y="1143000"/>
            <a:ext cx="297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F47C7"/>
                </a:solidFill>
                <a:latin typeface="Montserrat Light" pitchFamily="2" charset="77"/>
              </a:rPr>
              <a:t>Lead Capture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33023-7C33-FA47-933F-2EFBAF341AA8}"/>
              </a:ext>
            </a:extLst>
          </p:cNvPr>
          <p:cNvSpPr txBox="1"/>
          <p:nvPr/>
        </p:nvSpPr>
        <p:spPr>
          <a:xfrm>
            <a:off x="368760" y="1545336"/>
            <a:ext cx="350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AVAILABILITY ALERT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1B38C-131F-9049-B156-AD8BE53B66F4}"/>
              </a:ext>
            </a:extLst>
          </p:cNvPr>
          <p:cNvSpPr txBox="1"/>
          <p:nvPr/>
        </p:nvSpPr>
        <p:spPr>
          <a:xfrm>
            <a:off x="343360" y="1994833"/>
            <a:ext cx="32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Identify Shopper’s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Auto-Detect Out-of-Stock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Remarket Back-in-Stock Items</a:t>
            </a: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2" name="InStock-Alert-v2">
            <a:hlinkClick r:id="" action="ppaction://media"/>
            <a:extLst>
              <a:ext uri="{FF2B5EF4-FFF2-40B4-BE49-F238E27FC236}">
                <a16:creationId xmlns:a16="http://schemas.microsoft.com/office/drawing/2014/main" id="{9F01E1BF-076D-EE4E-8501-4DCCBDF24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5583" y="1143000"/>
            <a:ext cx="7959217" cy="448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E6224-D1B9-8549-A867-7305DF600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069" y="3087972"/>
            <a:ext cx="1624676" cy="3289968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50000"/>
                <a:alpha val="8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8873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C93B1F-373B-5049-B8D4-1A6B3F1F6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" r="9053" b="753"/>
          <a:stretch/>
        </p:blipFill>
        <p:spPr>
          <a:xfrm>
            <a:off x="927541" y="0"/>
            <a:ext cx="1126445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0D13C-18D1-2647-B373-89C900AA7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0E684E-A72A-944F-9670-B16B05636E09}"/>
              </a:ext>
            </a:extLst>
          </p:cNvPr>
          <p:cNvSpPr txBox="1"/>
          <p:nvPr/>
        </p:nvSpPr>
        <p:spPr>
          <a:xfrm>
            <a:off x="343360" y="1143000"/>
            <a:ext cx="297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F47C7"/>
                </a:solidFill>
                <a:latin typeface="Montserrat Light" pitchFamily="2" charset="77"/>
              </a:rPr>
              <a:t>Lead Capture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03B23-5F82-E945-8886-1C18CA021BDB}"/>
              </a:ext>
            </a:extLst>
          </p:cNvPr>
          <p:cNvSpPr txBox="1"/>
          <p:nvPr/>
        </p:nvSpPr>
        <p:spPr>
          <a:xfrm>
            <a:off x="368760" y="1545336"/>
            <a:ext cx="3284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INBOXED INCENTIVE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52B0-1A02-0C47-84D6-FD4F7270832A}"/>
              </a:ext>
            </a:extLst>
          </p:cNvPr>
          <p:cNvSpPr txBox="1"/>
          <p:nvPr/>
        </p:nvSpPr>
        <p:spPr>
          <a:xfrm>
            <a:off x="343360" y="1994833"/>
            <a:ext cx="3284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“Outside the box” 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Capture leads and drive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Offer can be redeemed onsite or via email</a:t>
            </a: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F2E19C-E4E9-4CAC-9577-87CDAED2F8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5" r="5735" b="16667"/>
          <a:stretch/>
        </p:blipFill>
        <p:spPr>
          <a:xfrm>
            <a:off x="4187134" y="506802"/>
            <a:ext cx="7004296" cy="51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71B9D7-F18F-1C4C-B4A6-2DE0D062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B7E7B-A077-AB4D-AEC4-B74DDBF79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DC0362-2563-964F-B2FD-5997A2C40828}"/>
              </a:ext>
            </a:extLst>
          </p:cNvPr>
          <p:cNvSpPr txBox="1"/>
          <p:nvPr/>
        </p:nvSpPr>
        <p:spPr>
          <a:xfrm>
            <a:off x="343360" y="1143000"/>
            <a:ext cx="36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rgbClr val="2FA5E4"/>
                </a:solidFill>
                <a:latin typeface="Montserrat Light" pitchFamily="2" charset="77"/>
              </a:rPr>
              <a:t>Email Remarketing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FB0D8-AA2B-0247-955E-342E26C408B0}"/>
              </a:ext>
            </a:extLst>
          </p:cNvPr>
          <p:cNvSpPr txBox="1"/>
          <p:nvPr/>
        </p:nvSpPr>
        <p:spPr>
          <a:xfrm>
            <a:off x="368760" y="1545336"/>
            <a:ext cx="350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PRICE DROP ALERT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DD8F9-5643-6E4D-9A57-39A362FAFAE3}"/>
              </a:ext>
            </a:extLst>
          </p:cNvPr>
          <p:cNvSpPr txBox="1"/>
          <p:nvPr/>
        </p:nvSpPr>
        <p:spPr>
          <a:xfrm>
            <a:off x="343360" y="1994833"/>
            <a:ext cx="32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Store Shopper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Auto-Detect Price Adjustments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Deliver Real-Time Emails</a:t>
            </a: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2" name="PriceDrop-Alert-9-19 - converted with Clipchamp">
            <a:hlinkClick r:id="" action="ppaction://media"/>
            <a:extLst>
              <a:ext uri="{FF2B5EF4-FFF2-40B4-BE49-F238E27FC236}">
                <a16:creationId xmlns:a16="http://schemas.microsoft.com/office/drawing/2014/main" id="{5AB0FF0C-8034-1447-BD9B-3CC0BDBD2E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/>
          <a:stretch/>
        </p:blipFill>
        <p:spPr>
          <a:xfrm>
            <a:off x="3873932" y="1240712"/>
            <a:ext cx="7959217" cy="4480560"/>
          </a:xfrm>
          <a:prstGeom prst="rect">
            <a:avLst/>
          </a:prstGeom>
          <a:effectLst>
            <a:outerShdw blurRad="1905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456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C6C2F4-D3B0-5141-95A8-45BC0FC0D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DA096-B6EF-AD40-B013-1833AFAE9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3D77AE-390E-3C4D-93AE-FED793900C0D}"/>
              </a:ext>
            </a:extLst>
          </p:cNvPr>
          <p:cNvSpPr txBox="1"/>
          <p:nvPr/>
        </p:nvSpPr>
        <p:spPr>
          <a:xfrm>
            <a:off x="343360" y="791541"/>
            <a:ext cx="332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FA5E4"/>
                </a:solidFill>
                <a:latin typeface="Montserrat Light" pitchFamily="2" charset="77"/>
              </a:rPr>
              <a:t>Email Remarketing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AAF9C-F2CD-014A-ADF7-46884B128B1E}"/>
              </a:ext>
            </a:extLst>
          </p:cNvPr>
          <p:cNvSpPr txBox="1"/>
          <p:nvPr/>
        </p:nvSpPr>
        <p:spPr>
          <a:xfrm>
            <a:off x="367050" y="1143000"/>
            <a:ext cx="297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A4A4A"/>
                </a:solidFill>
                <a:latin typeface="Montserrat Black" pitchFamily="2" charset="77"/>
              </a:rPr>
              <a:t>PRECAPTURE</a:t>
            </a:r>
          </a:p>
        </p:txBody>
      </p:sp>
      <p:pic>
        <p:nvPicPr>
          <p:cNvPr id="2" name="Precapture-Email-V2">
            <a:hlinkClick r:id="" action="ppaction://media"/>
            <a:extLst>
              <a:ext uri="{FF2B5EF4-FFF2-40B4-BE49-F238E27FC236}">
                <a16:creationId xmlns:a16="http://schemas.microsoft.com/office/drawing/2014/main" id="{050E357A-7B94-7049-8780-80857740E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5583" y="1143000"/>
            <a:ext cx="7959217" cy="448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5DF651-3BD8-934A-9D49-3309E0653D7F}"/>
              </a:ext>
            </a:extLst>
          </p:cNvPr>
          <p:cNvSpPr txBox="1"/>
          <p:nvPr/>
        </p:nvSpPr>
        <p:spPr>
          <a:xfrm>
            <a:off x="343360" y="1994833"/>
            <a:ext cx="32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Collect leads in 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US CAN-SPAM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GDPR-compliant strategies</a:t>
            </a: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49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71B9D7-F18F-1C4C-B4A6-2DE0D062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B7E7B-A077-AB4D-AEC4-B74DDBF79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DC0362-2563-964F-B2FD-5997A2C40828}"/>
              </a:ext>
            </a:extLst>
          </p:cNvPr>
          <p:cNvSpPr txBox="1"/>
          <p:nvPr/>
        </p:nvSpPr>
        <p:spPr>
          <a:xfrm>
            <a:off x="343360" y="1143000"/>
            <a:ext cx="36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rgbClr val="2FA5E4"/>
                </a:solidFill>
                <a:latin typeface="Montserrat Light" pitchFamily="2" charset="77"/>
              </a:rPr>
              <a:t>SMS Remarketing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FB0D8-AA2B-0247-955E-342E26C408B0}"/>
              </a:ext>
            </a:extLst>
          </p:cNvPr>
          <p:cNvSpPr txBox="1"/>
          <p:nvPr/>
        </p:nvSpPr>
        <p:spPr>
          <a:xfrm>
            <a:off x="368760" y="1545336"/>
            <a:ext cx="350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INBOUND INCENTIVE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DD8F9-5643-6E4D-9A57-39A362FAFAE3}"/>
              </a:ext>
            </a:extLst>
          </p:cNvPr>
          <p:cNvSpPr txBox="1"/>
          <p:nvPr/>
        </p:nvSpPr>
        <p:spPr>
          <a:xfrm>
            <a:off x="343360" y="1994833"/>
            <a:ext cx="32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Collect mobile phone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Deliver personalized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Re-engage at every stage</a:t>
            </a: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2" name="KitchenAid-sms-tt">
            <a:hlinkClick r:id="" action="ppaction://media"/>
            <a:extLst>
              <a:ext uri="{FF2B5EF4-FFF2-40B4-BE49-F238E27FC236}">
                <a16:creationId xmlns:a16="http://schemas.microsoft.com/office/drawing/2014/main" id="{012F6854-70D2-6E47-A892-F82114BF59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15580" y="423511"/>
            <a:ext cx="3256190" cy="57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873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B47C8-B238-114C-A0E8-56AC8946A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9E296-2565-C541-87E7-38B46CD8A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528" y="5997388"/>
            <a:ext cx="1859621" cy="496794"/>
          </a:xfrm>
          <a:prstGeom prst="rect">
            <a:avLst/>
          </a:prstGeom>
        </p:spPr>
      </p:pic>
      <p:pic>
        <p:nvPicPr>
          <p:cNvPr id="6" name="Picture 5" descr="A picture containing LEGO&#10;&#10;Description automatically generated">
            <a:extLst>
              <a:ext uri="{FF2B5EF4-FFF2-40B4-BE49-F238E27FC236}">
                <a16:creationId xmlns:a16="http://schemas.microsoft.com/office/drawing/2014/main" id="{2659322F-039D-6149-9514-970043280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8" y="0"/>
            <a:ext cx="12105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74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9DF28D-39FD-C144-86BE-8F1EA977E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E41DA-5901-0545-8385-CC405CBF0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B6D317-74F8-BA42-B1F0-727467B27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213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C26A9-C7F8-564D-9F19-C250862F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" y="6967"/>
            <a:ext cx="1218590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9E296-2565-C541-87E7-38B46CD8A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528" y="5997388"/>
            <a:ext cx="1859621" cy="4967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180542-F51A-DA4C-86D5-7FB3835556A7}"/>
              </a:ext>
            </a:extLst>
          </p:cNvPr>
          <p:cNvSpPr/>
          <p:nvPr/>
        </p:nvSpPr>
        <p:spPr>
          <a:xfrm>
            <a:off x="549275" y="654757"/>
            <a:ext cx="834905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60"/>
              </a:lnSpc>
            </a:pPr>
            <a:r>
              <a:rPr lang="en-US" sz="4400" b="1" dirty="0">
                <a:solidFill>
                  <a:schemeClr val="bg1"/>
                </a:solidFill>
                <a:latin typeface="Montserrat" pitchFamily="2" charset="77"/>
              </a:rPr>
              <a:t>UpSellit at a glance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549275" y="1778338"/>
            <a:ext cx="4302643" cy="333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Founded in 2005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Based in Agoura Hills, CA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50 Employees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In-House Technologies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3,000+ Partners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25+ Countries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Privately Funded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Pinnacle Award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0E80D6-3641-D44E-8590-6B631A339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36233" y="1778338"/>
            <a:ext cx="4700859" cy="721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15B1BE-EF7E-F74E-8FCD-9A86C66E2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22" y="3739237"/>
            <a:ext cx="1724922" cy="5634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DEE033-A724-41FE-8FF1-C3BEDDB49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510028" y="2750162"/>
            <a:ext cx="1371389" cy="73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091D75-C925-4163-9E78-92A779CE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9016873" y="4562740"/>
            <a:ext cx="2357700" cy="47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260323-050B-482E-9D4D-E2C2BC76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9041196" y="3603074"/>
            <a:ext cx="2309053" cy="72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52E582-6026-B843-A5F1-F5EC3F98D4C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336233" y="4423961"/>
            <a:ext cx="1377801" cy="757349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71EA94-40AE-4F9F-909A-A2040A9F8D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2665" y="2700687"/>
            <a:ext cx="1010513" cy="8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2273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2B953-028C-D747-8AFE-D2E8D921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771CF-E734-744C-9D20-6CD5E551F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297" y="855309"/>
            <a:ext cx="4713111" cy="5147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45603-8D5A-BB41-9106-216E9FE6C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07359F-72CE-9E48-A59D-2048EF85B441}"/>
              </a:ext>
            </a:extLst>
          </p:cNvPr>
          <p:cNvSpPr/>
          <p:nvPr/>
        </p:nvSpPr>
        <p:spPr>
          <a:xfrm>
            <a:off x="421988" y="720143"/>
            <a:ext cx="11277600" cy="969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We make your job easy. </a:t>
            </a:r>
          </a:p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Working with </a:t>
            </a:r>
            <a:r>
              <a:rPr lang="en-US" sz="2800" b="1" dirty="0" err="1">
                <a:solidFill>
                  <a:schemeClr val="bg1"/>
                </a:solidFill>
                <a:latin typeface="Montserrat" pitchFamily="2" charset="77"/>
              </a:rPr>
              <a:t>UpSellit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 means: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CFE54-1166-3545-B65F-1729CF58960A}"/>
              </a:ext>
            </a:extLst>
          </p:cNvPr>
          <p:cNvSpPr/>
          <p:nvPr/>
        </p:nvSpPr>
        <p:spPr>
          <a:xfrm>
            <a:off x="421988" y="1828800"/>
            <a:ext cx="5674012" cy="232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- 5%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  <a:sym typeface="Wingdings"/>
              </a:rPr>
              <a:t>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15% increase in revenue</a:t>
            </a:r>
          </a:p>
          <a:p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- Turnkey Integration with </a:t>
            </a:r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Pepperjam’s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 Ascend™ platform</a:t>
            </a:r>
          </a:p>
          <a:p>
            <a:pPr>
              <a:lnSpc>
                <a:spcPts val="2200"/>
              </a:lnSpc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- Detailed performance reports</a:t>
            </a:r>
          </a:p>
          <a:p>
            <a:pPr>
              <a:lnSpc>
                <a:spcPts val="2200"/>
              </a:lnSpc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- Continuous strategy optimization</a:t>
            </a:r>
          </a:p>
          <a:p>
            <a:pPr>
              <a:lnSpc>
                <a:spcPts val="2200"/>
              </a:lnSpc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- Flexible Pricing (Performance or SaaS)</a:t>
            </a:r>
          </a:p>
          <a:p>
            <a:pPr>
              <a:lnSpc>
                <a:spcPts val="2200"/>
              </a:lnSpc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- No setup fees</a:t>
            </a:r>
          </a:p>
          <a:p>
            <a:pPr>
              <a:lnSpc>
                <a:spcPts val="2200"/>
              </a:lnSpc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- No long-term contracts</a:t>
            </a:r>
          </a:p>
          <a:p>
            <a:pPr>
              <a:lnSpc>
                <a:spcPts val="2200"/>
              </a:lnSpc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- Live campaigns in 2-3 weeks </a:t>
            </a:r>
          </a:p>
        </p:txBody>
      </p:sp>
    </p:spTree>
    <p:extLst>
      <p:ext uri="{BB962C8B-B14F-4D97-AF65-F5344CB8AC3E}">
        <p14:creationId xmlns:p14="http://schemas.microsoft.com/office/powerpoint/2010/main" val="26199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C26A9-C7F8-564D-9F19-C250862F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9E296-2565-C541-87E7-38B46CD8A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528" y="5997388"/>
            <a:ext cx="1859621" cy="4967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180542-F51A-DA4C-86D5-7FB3835556A7}"/>
              </a:ext>
            </a:extLst>
          </p:cNvPr>
          <p:cNvSpPr/>
          <p:nvPr/>
        </p:nvSpPr>
        <p:spPr>
          <a:xfrm>
            <a:off x="4569696" y="3057357"/>
            <a:ext cx="3177304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60"/>
              </a:lnSpc>
            </a:pPr>
            <a:r>
              <a:rPr lang="en-US" sz="9600" b="1" dirty="0">
                <a:solidFill>
                  <a:schemeClr val="bg1"/>
                </a:solidFill>
                <a:latin typeface="Montserrat" pitchFamily="2" charset="77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1055990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C26A9-C7F8-564D-9F19-C250862F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9E296-2565-C541-87E7-38B46CD8A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528" y="5997388"/>
            <a:ext cx="1859621" cy="4967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180542-F51A-DA4C-86D5-7FB3835556A7}"/>
              </a:ext>
            </a:extLst>
          </p:cNvPr>
          <p:cNvSpPr/>
          <p:nvPr/>
        </p:nvSpPr>
        <p:spPr>
          <a:xfrm>
            <a:off x="549275" y="654757"/>
            <a:ext cx="8349054" cy="1287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60"/>
              </a:lnSpc>
            </a:pPr>
            <a:r>
              <a:rPr lang="en-US" sz="4400" b="1" dirty="0">
                <a:solidFill>
                  <a:schemeClr val="bg1"/>
                </a:solidFill>
                <a:latin typeface="Montserrat" pitchFamily="2" charset="77"/>
              </a:rPr>
              <a:t>Tell us your goals and </a:t>
            </a:r>
          </a:p>
          <a:p>
            <a:pPr>
              <a:lnSpc>
                <a:spcPts val="4560"/>
              </a:lnSpc>
            </a:pPr>
            <a:r>
              <a:rPr lang="en-US" sz="4400" b="1" dirty="0">
                <a:solidFill>
                  <a:schemeClr val="bg1"/>
                </a:solidFill>
                <a:latin typeface="Montserrat" pitchFamily="2" charset="77"/>
              </a:rPr>
              <a:t>we’ll help you reach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E7D2D-A28F-844D-BFBE-31BA7C7C8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66862"/>
            <a:ext cx="10870058" cy="44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7425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2B953-028C-D747-8AFE-D2E8D921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45603-8D5A-BB41-9106-216E9FE6C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07359F-72CE-9E48-A59D-2048EF85B441}"/>
              </a:ext>
            </a:extLst>
          </p:cNvPr>
          <p:cNvSpPr/>
          <p:nvPr/>
        </p:nvSpPr>
        <p:spPr>
          <a:xfrm>
            <a:off x="1020374" y="721369"/>
            <a:ext cx="11277600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Data Driven Approach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CFE54-1166-3545-B65F-1729CF58960A}"/>
              </a:ext>
            </a:extLst>
          </p:cNvPr>
          <p:cNvSpPr/>
          <p:nvPr/>
        </p:nvSpPr>
        <p:spPr>
          <a:xfrm>
            <a:off x="846097" y="1488410"/>
            <a:ext cx="4190552" cy="2615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We can prove incrementality with control groups, which are random segments of traffic not eligible for UpSellit's solutions.</a:t>
            </a:r>
            <a:b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</a:p>
          <a:p>
            <a:pPr marL="285750" indent="-285750">
              <a:lnSpc>
                <a:spcPts val="2200"/>
              </a:lnSpc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We run A/B tests of different messaging and strategies to continually optimize campaigns for performance</a:t>
            </a:r>
            <a:b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</a:br>
            <a:endParaRPr lang="en-US" sz="1600" dirty="0">
              <a:solidFill>
                <a:schemeClr val="bg1"/>
              </a:solidFill>
              <a:latin typeface="Montserrat Medium" pitchFamily="2" charset="77"/>
            </a:endParaRPr>
          </a:p>
          <a:p>
            <a:pPr marL="285750" indent="-285750">
              <a:lnSpc>
                <a:spcPts val="2200"/>
              </a:lnSpc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Let numbers/performance speak for itself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5C67F-255A-FA4D-B9C6-2C883601A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45" y="582595"/>
            <a:ext cx="628623" cy="628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B63A54-DB99-BD4F-996F-1A1011E94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071" y="721369"/>
            <a:ext cx="9262932" cy="5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2B953-028C-D747-8AFE-D2E8D921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45603-8D5A-BB41-9106-216E9FE6C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07359F-72CE-9E48-A59D-2048EF85B441}"/>
              </a:ext>
            </a:extLst>
          </p:cNvPr>
          <p:cNvSpPr/>
          <p:nvPr/>
        </p:nvSpPr>
        <p:spPr>
          <a:xfrm>
            <a:off x="1013253" y="513148"/>
            <a:ext cx="11277600" cy="508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In-House Considerations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2CFE54-1166-3545-B65F-1729CF58960A}"/>
              </a:ext>
            </a:extLst>
          </p:cNvPr>
          <p:cNvSpPr/>
          <p:nvPr/>
        </p:nvSpPr>
        <p:spPr>
          <a:xfrm>
            <a:off x="1013253" y="1130711"/>
            <a:ext cx="5109014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ROI?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Incremental lift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Cost of errant engagement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Opportunity cost</a:t>
            </a:r>
            <a:br>
              <a:rPr lang="en-US" dirty="0">
                <a:solidFill>
                  <a:schemeClr val="bg1"/>
                </a:solidFill>
                <a:latin typeface="Montserrat Light" pitchFamily="2" charset="77"/>
              </a:rPr>
            </a:b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Deployment?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Timeline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Experience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Ease</a:t>
            </a:r>
            <a:br>
              <a:rPr lang="en-US" dirty="0">
                <a:solidFill>
                  <a:schemeClr val="bg1"/>
                </a:solidFill>
                <a:latin typeface="Montserrat Light" pitchFamily="2" charset="77"/>
              </a:rPr>
            </a:b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Optimization?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Release cycles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Segmentation</a:t>
            </a:r>
          </a:p>
          <a:p>
            <a:pPr marL="7429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Assistance</a:t>
            </a:r>
            <a:br>
              <a:rPr lang="en-US" dirty="0">
                <a:solidFill>
                  <a:schemeClr val="bg1"/>
                </a:solidFill>
                <a:latin typeface="Montserrat Light" pitchFamily="2" charset="77"/>
              </a:rPr>
            </a:b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Error Resolution?</a:t>
            </a:r>
          </a:p>
          <a:p>
            <a:pPr>
              <a:lnSpc>
                <a:spcPts val="2200"/>
              </a:lnSpc>
            </a:pPr>
            <a:endParaRPr lang="en-US" dirty="0">
              <a:solidFill>
                <a:schemeClr val="bg1"/>
              </a:solidFill>
              <a:latin typeface="Montserrat Light" pitchFamily="2" charset="77"/>
            </a:endParaRPr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20B489-07D7-814C-8E44-7CFA8CC72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489" y="513148"/>
            <a:ext cx="5334416" cy="541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C26A9-C7F8-564D-9F19-C250862F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E9E296-2565-C541-87E7-38B46CD8A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528" y="5997388"/>
            <a:ext cx="1859621" cy="4967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180542-F51A-DA4C-86D5-7FB3835556A7}"/>
              </a:ext>
            </a:extLst>
          </p:cNvPr>
          <p:cNvSpPr/>
          <p:nvPr/>
        </p:nvSpPr>
        <p:spPr>
          <a:xfrm>
            <a:off x="930275" y="527757"/>
            <a:ext cx="8349054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6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pitchFamily="2" charset="77"/>
              </a:rPr>
              <a:t>Precision Targeting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30275" y="1393282"/>
            <a:ext cx="6096000" cy="41447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Visitor Details</a:t>
            </a:r>
          </a:p>
          <a:p>
            <a:pPr>
              <a:lnSpc>
                <a:spcPct val="50000"/>
              </a:lnSpc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Screen Resolution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i="1" u="sng" dirty="0">
                <a:solidFill>
                  <a:schemeClr val="bg1"/>
                </a:solidFill>
              </a:rPr>
              <a:t>Device Type</a:t>
            </a:r>
            <a:endParaRPr lang="en-US" sz="2000" i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Web Browser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i="1" u="sng" dirty="0">
                <a:solidFill>
                  <a:schemeClr val="bg1"/>
                </a:solidFill>
              </a:rPr>
              <a:t>Traffic Source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Language Preference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i="1" u="sng" dirty="0">
                <a:solidFill>
                  <a:schemeClr val="bg1"/>
                </a:solidFill>
              </a:rPr>
              <a:t>Geo Location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Local Time/ Day/ Season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i="1" u="sng" dirty="0">
                <a:solidFill>
                  <a:schemeClr val="bg1"/>
                </a:solidFill>
              </a:rPr>
              <a:t>Search Terms Used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Local Weather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241663" y="1371758"/>
            <a:ext cx="4098004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Session Data</a:t>
            </a:r>
          </a:p>
          <a:p>
            <a:pPr>
              <a:lnSpc>
                <a:spcPct val="50000"/>
              </a:lnSpc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Click Path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i="1" u="sng" dirty="0">
                <a:solidFill>
                  <a:srgbClr val="FFFFFF"/>
                </a:solidFill>
              </a:rPr>
              <a:t>Entrance Page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Pages Visited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i="1" u="sng" dirty="0">
                <a:solidFill>
                  <a:srgbClr val="FFFFFF"/>
                </a:solidFill>
              </a:rPr>
              <a:t>Page Abandoned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Time on Page/Site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i="1" u="sng" dirty="0">
                <a:solidFill>
                  <a:srgbClr val="FFFFFF"/>
                </a:solidFill>
              </a:rPr>
              <a:t>Items in Shopping Cart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Behavior During Previous Visits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i="1" u="sng" dirty="0">
                <a:solidFill>
                  <a:srgbClr val="FFFFFF"/>
                </a:solidFill>
              </a:rPr>
              <a:t>Shopping Cart Value</a:t>
            </a:r>
            <a:endParaRPr lang="en-US" sz="2000" i="1" u="sng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Previous Conversions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51" y="1608667"/>
            <a:ext cx="2940687" cy="354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217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F0B2D3-3CD2-374D-9A98-FABBE9EA7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562"/>
          <a:stretch/>
        </p:blipFill>
        <p:spPr>
          <a:xfrm>
            <a:off x="1658800" y="-1801"/>
            <a:ext cx="10533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0" y="0"/>
            <a:ext cx="1347716" cy="1078173"/>
          </a:xfrm>
          <a:prstGeom prst="rect">
            <a:avLst/>
          </a:prstGeom>
        </p:spPr>
      </p:pic>
      <p:pic>
        <p:nvPicPr>
          <p:cNvPr id="4" name="Diesel-LSA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3181" y="1188156"/>
            <a:ext cx="7957143" cy="448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D4DBA-0188-BF4B-AC60-F215E7A1C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72F7D1-6F7C-BC4B-88ED-7E016896EE79}"/>
              </a:ext>
            </a:extLst>
          </p:cNvPr>
          <p:cNvSpPr txBox="1"/>
          <p:nvPr/>
        </p:nvSpPr>
        <p:spPr>
          <a:xfrm>
            <a:off x="343360" y="1143000"/>
            <a:ext cx="36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rgbClr val="3ED36F"/>
                </a:solidFill>
                <a:latin typeface="Montserrat Light" pitchFamily="2" charset="77"/>
              </a:rPr>
              <a:t>Targeted Tactics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A7246-8AE0-6E43-9674-32EC9B0ACE7D}"/>
              </a:ext>
            </a:extLst>
          </p:cNvPr>
          <p:cNvSpPr txBox="1"/>
          <p:nvPr/>
        </p:nvSpPr>
        <p:spPr>
          <a:xfrm>
            <a:off x="368760" y="1545336"/>
            <a:ext cx="350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LOW STOCK ALERT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8DF79-5D44-3648-8059-D1AEDFF5BB9F}"/>
              </a:ext>
            </a:extLst>
          </p:cNvPr>
          <p:cNvSpPr txBox="1"/>
          <p:nvPr/>
        </p:nvSpPr>
        <p:spPr>
          <a:xfrm>
            <a:off x="343360" y="1994833"/>
            <a:ext cx="32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Monitor Product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Track Product Popularity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Create Urgency to Purchase</a:t>
            </a: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8DD5F-CD97-5948-96E1-2C6D81358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070860"/>
            <a:ext cx="1625600" cy="3291840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50000"/>
                <a:alpha val="8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074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2654B-759C-EF4F-951E-D28540239C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562"/>
          <a:stretch/>
        </p:blipFill>
        <p:spPr>
          <a:xfrm>
            <a:off x="1658800" y="-1801"/>
            <a:ext cx="105332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Gamification-RecBoostb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520" y="1190411"/>
            <a:ext cx="7955280" cy="4477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11DE7-94B9-C94E-942A-32D807CD5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C64BEA-5C22-0141-A861-41EC6FCB7FF9}"/>
              </a:ext>
            </a:extLst>
          </p:cNvPr>
          <p:cNvSpPr txBox="1"/>
          <p:nvPr/>
        </p:nvSpPr>
        <p:spPr>
          <a:xfrm>
            <a:off x="343360" y="1143000"/>
            <a:ext cx="36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rgbClr val="3ED36F"/>
                </a:solidFill>
                <a:latin typeface="Montserrat Light" pitchFamily="2" charset="77"/>
              </a:rPr>
              <a:t>Targeted Tactics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4767A-3703-6948-8D87-241FDFECB207}"/>
              </a:ext>
            </a:extLst>
          </p:cNvPr>
          <p:cNvSpPr txBox="1"/>
          <p:nvPr/>
        </p:nvSpPr>
        <p:spPr>
          <a:xfrm>
            <a:off x="368760" y="1545336"/>
            <a:ext cx="350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PRECISE PROMOTION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5DDE0-F389-124E-A49F-418F7B513635}"/>
              </a:ext>
            </a:extLst>
          </p:cNvPr>
          <p:cNvSpPr txBox="1"/>
          <p:nvPr/>
        </p:nvSpPr>
        <p:spPr>
          <a:xfrm>
            <a:off x="343360" y="1994833"/>
            <a:ext cx="3284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Abandonment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Dynamic Minimum 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Strategic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B27C3-9ADB-5E45-B504-758A3E0398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060752"/>
            <a:ext cx="1625600" cy="3291840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50000"/>
                <a:alpha val="8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1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322892-5FA4-0D44-9053-C27EE351B4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562"/>
          <a:stretch/>
        </p:blipFill>
        <p:spPr>
          <a:xfrm>
            <a:off x="1658800" y="-1801"/>
            <a:ext cx="105332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715B2-649D-284A-BABB-0252DC20019B}"/>
              </a:ext>
            </a:extLst>
          </p:cNvPr>
          <p:cNvSpPr txBox="1"/>
          <p:nvPr/>
        </p:nvSpPr>
        <p:spPr>
          <a:xfrm>
            <a:off x="4851918" y="-11383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arknFly-Waterfall-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57.21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5583" y="1188720"/>
            <a:ext cx="7959217" cy="448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081121-64C6-8347-811B-059E39CF5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3" y="5666241"/>
            <a:ext cx="1840029" cy="1472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30A1F6-97FD-4243-A4DE-A180AC75C6C0}"/>
              </a:ext>
            </a:extLst>
          </p:cNvPr>
          <p:cNvSpPr txBox="1"/>
          <p:nvPr/>
        </p:nvSpPr>
        <p:spPr>
          <a:xfrm>
            <a:off x="343360" y="1143000"/>
            <a:ext cx="36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rgbClr val="3ED36F"/>
                </a:solidFill>
                <a:latin typeface="Montserrat Light" pitchFamily="2" charset="77"/>
              </a:rPr>
              <a:t>Targeted Tactics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0012B2-C417-8249-9B18-2FCF70D8E498}"/>
              </a:ext>
            </a:extLst>
          </p:cNvPr>
          <p:cNvSpPr txBox="1"/>
          <p:nvPr/>
        </p:nvSpPr>
        <p:spPr>
          <a:xfrm>
            <a:off x="368760" y="1545336"/>
            <a:ext cx="350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4A4A"/>
                </a:solidFill>
                <a:latin typeface="Montserrat Black" pitchFamily="2" charset="77"/>
              </a:rPr>
              <a:t>WATERFALL TIMER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5B7A0-42A3-A544-B2F0-8E3D89C155C2}"/>
              </a:ext>
            </a:extLst>
          </p:cNvPr>
          <p:cNvSpPr txBox="1"/>
          <p:nvPr/>
        </p:nvSpPr>
        <p:spPr>
          <a:xfrm>
            <a:off x="343360" y="1994833"/>
            <a:ext cx="328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Abandonment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A4A4A"/>
                </a:solidFill>
                <a:latin typeface="Montserrat Light" pitchFamily="2" charset="77"/>
              </a:rPr>
              <a:t>Create Urgency to Purchase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  <a:p>
            <a:endParaRPr lang="en-US" sz="1400" dirty="0">
              <a:solidFill>
                <a:srgbClr val="4A4A4A"/>
              </a:solidFill>
              <a:latin typeface="Montserrat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0DFAE-BFDB-F34C-A1F7-AD1A210CB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070860"/>
            <a:ext cx="1625600" cy="3291840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50000"/>
                <a:alpha val="8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0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1691</Words>
  <Application>Microsoft Office PowerPoint</Application>
  <PresentationFormat>Widescreen</PresentationFormat>
  <Paragraphs>236</Paragraphs>
  <Slides>21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Montserrat</vt:lpstr>
      <vt:lpstr>Montserrat Medium</vt:lpstr>
      <vt:lpstr>Montserrat Black</vt:lpstr>
      <vt:lpstr>Courier New</vt:lpstr>
      <vt:lpstr>Calibri</vt:lpstr>
      <vt:lpstr>Montserrat Light</vt:lpstr>
      <vt:lpstr>Corbel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Sean Tigue</cp:lastModifiedBy>
  <cp:revision>492</cp:revision>
  <cp:lastPrinted>2019-04-02T22:51:55Z</cp:lastPrinted>
  <dcterms:created xsi:type="dcterms:W3CDTF">2018-01-22T17:10:07Z</dcterms:created>
  <dcterms:modified xsi:type="dcterms:W3CDTF">2020-03-27T18:26:10Z</dcterms:modified>
</cp:coreProperties>
</file>