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6" r:id="rId18"/>
    <p:sldId id="277" r:id="rId19"/>
    <p:sldId id="273" r:id="rId20"/>
    <p:sldId id="275" r:id="rId21"/>
    <p:sldId id="274"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1pPr>
    <a:lvl2pPr marL="0" marR="0" indent="2286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2pPr>
    <a:lvl3pPr marL="0" marR="0" indent="4572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3pPr>
    <a:lvl4pPr marL="0" marR="0" indent="6858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4pPr>
    <a:lvl5pPr marL="0" marR="0" indent="9144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5pPr>
    <a:lvl6pPr marL="0" marR="0" indent="11430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6pPr>
    <a:lvl7pPr marL="0" marR="0" indent="13716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7pPr>
    <a:lvl8pPr marL="0" marR="0" indent="16002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8pPr>
    <a:lvl9pPr marL="0" marR="0" indent="182880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07"/>
  </p:normalViewPr>
  <p:slideViewPr>
    <p:cSldViewPr snapToGrid="0" snapToObjects="1">
      <p:cViewPr varScale="1">
        <p:scale>
          <a:sx n="54" d="100"/>
          <a:sy n="54" d="100"/>
        </p:scale>
        <p:origin x="468" y="11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885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30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lnSpc>
                <a:spcPct val="100000"/>
              </a:lnSpc>
              <a:buSzTx/>
              <a:buNone/>
              <a:defRPr sz="5400">
                <a:solidFill>
                  <a:srgbClr val="000000"/>
                </a:solidFill>
                <a:latin typeface="Helvetica Neue"/>
                <a:ea typeface="Helvetica Neue"/>
                <a:cs typeface="Helvetica Neue"/>
                <a:sym typeface="Helvetica Neue"/>
              </a:defRPr>
            </a:lvl1pPr>
            <a:lvl2pPr marL="0" indent="0" algn="ctr">
              <a:lnSpc>
                <a:spcPct val="100000"/>
              </a:lnSpc>
              <a:buSzTx/>
              <a:buNone/>
              <a:defRPr sz="5400">
                <a:solidFill>
                  <a:srgbClr val="000000"/>
                </a:solidFill>
                <a:latin typeface="Helvetica Neue"/>
                <a:ea typeface="Helvetica Neue"/>
                <a:cs typeface="Helvetica Neue"/>
                <a:sym typeface="Helvetica Neue"/>
              </a:defRPr>
            </a:lvl2pPr>
            <a:lvl3pPr marL="0" indent="0" algn="ctr">
              <a:lnSpc>
                <a:spcPct val="100000"/>
              </a:lnSpc>
              <a:buSzTx/>
              <a:buNone/>
              <a:defRPr sz="5400">
                <a:solidFill>
                  <a:srgbClr val="000000"/>
                </a:solidFill>
                <a:latin typeface="Helvetica Neue"/>
                <a:ea typeface="Helvetica Neue"/>
                <a:cs typeface="Helvetica Neue"/>
                <a:sym typeface="Helvetica Neue"/>
              </a:defRPr>
            </a:lvl3pPr>
            <a:lvl4pPr marL="0" indent="0" algn="ctr">
              <a:lnSpc>
                <a:spcPct val="100000"/>
              </a:lnSpc>
              <a:buSzTx/>
              <a:buNone/>
              <a:defRPr sz="5400">
                <a:solidFill>
                  <a:srgbClr val="000000"/>
                </a:solidFill>
                <a:latin typeface="Helvetica Neue"/>
                <a:ea typeface="Helvetica Neue"/>
                <a:cs typeface="Helvetica Neue"/>
                <a:sym typeface="Helvetica Neue"/>
              </a:defRPr>
            </a:lvl4pPr>
            <a:lvl5pPr marL="0" indent="0" algn="ctr">
              <a:lnSpc>
                <a:spcPct val="100000"/>
              </a:lnSpc>
              <a:buSzTx/>
              <a:buNone/>
              <a:defRPr sz="5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lnSpc>
                <a:spcPct val="100000"/>
              </a:lnSpc>
              <a:buSzTx/>
              <a:buNone/>
              <a:defRPr sz="3200" i="1">
                <a:solidFill>
                  <a:srgbClr val="000000"/>
                </a:solidFill>
                <a:latin typeface="Helvetica Neue"/>
                <a:ea typeface="Helvetica Neue"/>
                <a:cs typeface="Helvetica Neue"/>
                <a:sym typeface="Helvetica Neue"/>
              </a:defRPr>
            </a:lvl1pPr>
          </a:lstStyle>
          <a:p>
            <a:r>
              <a:t>–Johnny Appleseed</a:t>
            </a:r>
          </a:p>
        </p:txBody>
      </p:sp>
      <p:sp>
        <p:nvSpPr>
          <p:cNvPr id="96"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lnSpc>
                <a:spcPct val="100000"/>
              </a:lnSpc>
              <a:buSzTx/>
              <a:buNone/>
              <a:defRPr sz="4800">
                <a:solidFill>
                  <a:srgbClr val="000000"/>
                </a:solidFill>
                <a:latin typeface="Helvetica Neue Medium"/>
                <a:ea typeface="Helvetica Neue Medium"/>
                <a:cs typeface="Helvetica Neue Medium"/>
                <a:sym typeface="Helvetica Neue Medium"/>
              </a:defRPr>
            </a:lvl1pPr>
          </a:lstStyle>
          <a:p>
            <a:r>
              <a:t>“Type a quote here.” </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4"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lnSpc>
                <a:spcPct val="100000"/>
              </a:lnSpc>
              <a:buSzTx/>
              <a:buNone/>
              <a:defRPr sz="5400">
                <a:solidFill>
                  <a:srgbClr val="000000"/>
                </a:solidFill>
                <a:latin typeface="Helvetica Neue"/>
                <a:ea typeface="Helvetica Neue"/>
                <a:cs typeface="Helvetica Neue"/>
                <a:sym typeface="Helvetica Neue"/>
              </a:defRPr>
            </a:lvl1pPr>
            <a:lvl2pPr marL="0" indent="0" algn="ctr">
              <a:lnSpc>
                <a:spcPct val="100000"/>
              </a:lnSpc>
              <a:buSzTx/>
              <a:buNone/>
              <a:defRPr sz="5400">
                <a:solidFill>
                  <a:srgbClr val="000000"/>
                </a:solidFill>
                <a:latin typeface="Helvetica Neue"/>
                <a:ea typeface="Helvetica Neue"/>
                <a:cs typeface="Helvetica Neue"/>
                <a:sym typeface="Helvetica Neue"/>
              </a:defRPr>
            </a:lvl2pPr>
            <a:lvl3pPr marL="0" indent="0" algn="ctr">
              <a:lnSpc>
                <a:spcPct val="100000"/>
              </a:lnSpc>
              <a:buSzTx/>
              <a:buNone/>
              <a:defRPr sz="5400">
                <a:solidFill>
                  <a:srgbClr val="000000"/>
                </a:solidFill>
                <a:latin typeface="Helvetica Neue"/>
                <a:ea typeface="Helvetica Neue"/>
                <a:cs typeface="Helvetica Neue"/>
                <a:sym typeface="Helvetica Neue"/>
              </a:defRPr>
            </a:lvl3pPr>
            <a:lvl4pPr marL="0" indent="0" algn="ctr">
              <a:lnSpc>
                <a:spcPct val="100000"/>
              </a:lnSpc>
              <a:buSzTx/>
              <a:buNone/>
              <a:defRPr sz="5400">
                <a:solidFill>
                  <a:srgbClr val="000000"/>
                </a:solidFill>
                <a:latin typeface="Helvetica Neue"/>
                <a:ea typeface="Helvetica Neue"/>
                <a:cs typeface="Helvetica Neue"/>
                <a:sym typeface="Helvetica Neue"/>
              </a:defRPr>
            </a:lvl4pPr>
            <a:lvl5pPr marL="0" indent="0" algn="ctr">
              <a:lnSpc>
                <a:spcPct val="100000"/>
              </a:lnSpc>
              <a:buSzTx/>
              <a:buNone/>
              <a:defRPr sz="5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5300" b="1" cap="none" spc="0">
                <a:solidFill>
                  <a:srgbClr val="282828"/>
                </a:solidFill>
              </a:defRPr>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lnSpc>
                <a:spcPct val="100000"/>
              </a:lnSpc>
              <a:buSzTx/>
              <a:buNone/>
              <a:defRPr sz="5400">
                <a:solidFill>
                  <a:srgbClr val="000000"/>
                </a:solidFill>
                <a:latin typeface="Helvetica Neue"/>
                <a:ea typeface="Helvetica Neue"/>
                <a:cs typeface="Helvetica Neue"/>
                <a:sym typeface="Helvetica Neue"/>
              </a:defRPr>
            </a:lvl1pPr>
            <a:lvl2pPr marL="0" indent="0" algn="ctr">
              <a:lnSpc>
                <a:spcPct val="100000"/>
              </a:lnSpc>
              <a:buSzTx/>
              <a:buNone/>
              <a:defRPr sz="5400">
                <a:solidFill>
                  <a:srgbClr val="000000"/>
                </a:solidFill>
                <a:latin typeface="Helvetica Neue"/>
                <a:ea typeface="Helvetica Neue"/>
                <a:cs typeface="Helvetica Neue"/>
                <a:sym typeface="Helvetica Neue"/>
              </a:defRPr>
            </a:lvl2pPr>
            <a:lvl3pPr marL="0" indent="0" algn="ctr">
              <a:lnSpc>
                <a:spcPct val="100000"/>
              </a:lnSpc>
              <a:buSzTx/>
              <a:buNone/>
              <a:defRPr sz="5400">
                <a:solidFill>
                  <a:srgbClr val="000000"/>
                </a:solidFill>
                <a:latin typeface="Helvetica Neue"/>
                <a:ea typeface="Helvetica Neue"/>
                <a:cs typeface="Helvetica Neue"/>
                <a:sym typeface="Helvetica Neue"/>
              </a:defRPr>
            </a:lvl3pPr>
            <a:lvl4pPr marL="0" indent="0" algn="ctr">
              <a:lnSpc>
                <a:spcPct val="100000"/>
              </a:lnSpc>
              <a:buSzTx/>
              <a:buNone/>
              <a:defRPr sz="5400">
                <a:solidFill>
                  <a:srgbClr val="000000"/>
                </a:solidFill>
                <a:latin typeface="Helvetica Neue"/>
                <a:ea typeface="Helvetica Neue"/>
                <a:cs typeface="Helvetica Neue"/>
                <a:sym typeface="Helvetica Neue"/>
              </a:defRPr>
            </a:lvl4pPr>
            <a:lvl5pPr marL="0" indent="0" algn="ctr">
              <a:lnSpc>
                <a:spcPct val="100000"/>
              </a:lnSpc>
              <a:buSzTx/>
              <a:buNone/>
              <a:defRPr sz="5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330729" indent="-330729">
              <a:defRPr sz="2500"/>
            </a:lvl1pPr>
            <a:lvl2pPr marL="965729" indent="-330729">
              <a:defRPr sz="2500"/>
            </a:lvl2pPr>
            <a:lvl3pPr marL="1600729" indent="-330729">
              <a:defRPr sz="2500"/>
            </a:lvl3pPr>
            <a:lvl4pPr marL="2235729" indent="-330729">
              <a:defRPr sz="2500"/>
            </a:lvl4pPr>
            <a:lvl5pPr marL="2870729" indent="-330729">
              <a:defRPr sz="25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1140336" y="2702124"/>
            <a:ext cx="4727156" cy="768649"/>
          </a:xfrm>
          <a:prstGeom prst="rect">
            <a:avLst/>
          </a:prstGeom>
        </p:spPr>
        <p:txBody>
          <a:bodyPr/>
          <a:lstStyle>
            <a:lvl1pPr>
              <a:defRPr sz="2800" spc="140">
                <a:latin typeface="Futura PT Light"/>
                <a:ea typeface="Futura PT Light"/>
                <a:cs typeface="Futura PT Light"/>
                <a:sym typeface="Futura PT Light"/>
              </a:defRPr>
            </a:lvl1pPr>
          </a:lstStyle>
          <a:p>
            <a:r>
              <a:t>Title Text</a:t>
            </a:r>
          </a:p>
        </p:txBody>
      </p:sp>
      <p:sp>
        <p:nvSpPr>
          <p:cNvPr id="67" name="Body Level One…"/>
          <p:cNvSpPr txBox="1">
            <a:spLocks noGrp="1"/>
          </p:cNvSpPr>
          <p:nvPr>
            <p:ph type="body" sz="quarter" idx="1"/>
          </p:nvPr>
        </p:nvSpPr>
        <p:spPr>
          <a:xfrm>
            <a:off x="1148674" y="5770665"/>
            <a:ext cx="7953872" cy="5677560"/>
          </a:xfrm>
          <a:prstGeom prst="rect">
            <a:avLst/>
          </a:prstGeom>
        </p:spPr>
        <p:txBody>
          <a:bodyPr anchor="t"/>
          <a:lstStyle>
            <a:lvl1pPr marL="558800" indent="-558800">
              <a:lnSpc>
                <a:spcPct val="100000"/>
              </a:lnSpc>
              <a:spcBef>
                <a:spcPts val="1000"/>
              </a:spcBef>
              <a:defRPr sz="2800">
                <a:latin typeface="Futura PT"/>
                <a:ea typeface="Futura PT"/>
                <a:cs typeface="Futura PT"/>
                <a:sym typeface="Futura PT"/>
              </a:defRPr>
            </a:lvl1pPr>
            <a:lvl2pPr marL="1117600" indent="-558800">
              <a:lnSpc>
                <a:spcPct val="100000"/>
              </a:lnSpc>
              <a:spcBef>
                <a:spcPts val="1000"/>
              </a:spcBef>
              <a:defRPr sz="2800">
                <a:latin typeface="Futura PT"/>
                <a:ea typeface="Futura PT"/>
                <a:cs typeface="Futura PT"/>
                <a:sym typeface="Futura PT"/>
              </a:defRPr>
            </a:lvl2pPr>
            <a:lvl3pPr marL="1676400" indent="-558800">
              <a:lnSpc>
                <a:spcPct val="100000"/>
              </a:lnSpc>
              <a:spcBef>
                <a:spcPts val="1000"/>
              </a:spcBef>
              <a:defRPr sz="2800">
                <a:latin typeface="Futura PT"/>
                <a:ea typeface="Futura PT"/>
                <a:cs typeface="Futura PT"/>
                <a:sym typeface="Futura PT"/>
              </a:defRPr>
            </a:lvl3pPr>
            <a:lvl4pPr marL="2235200" indent="-558800">
              <a:lnSpc>
                <a:spcPct val="100000"/>
              </a:lnSpc>
              <a:spcBef>
                <a:spcPts val="1000"/>
              </a:spcBef>
              <a:defRPr sz="2800">
                <a:latin typeface="Futura PT"/>
                <a:ea typeface="Futura PT"/>
                <a:cs typeface="Futura PT"/>
                <a:sym typeface="Futura PT"/>
              </a:defRPr>
            </a:lvl4pPr>
            <a:lvl5pPr marL="2794000" indent="-558800">
              <a:lnSpc>
                <a:spcPct val="100000"/>
              </a:lnSpc>
              <a:spcBef>
                <a:spcPts val="1000"/>
              </a:spcBef>
              <a:defRPr sz="2800">
                <a:latin typeface="Futura PT"/>
                <a:ea typeface="Futura PT"/>
                <a:cs typeface="Futura PT"/>
                <a:sym typeface="Futura PT"/>
              </a:defRPr>
            </a:lvl5pPr>
          </a:lstStyle>
          <a:p>
            <a:r>
              <a:t>Body Level One</a:t>
            </a:r>
          </a:p>
          <a:p>
            <a:pPr lvl="1"/>
            <a:r>
              <a:t>Body Level Two</a:t>
            </a:r>
          </a:p>
          <a:p>
            <a:pPr lvl="2"/>
            <a:r>
              <a:t>Body Level Three</a:t>
            </a:r>
          </a:p>
          <a:p>
            <a:pPr lvl="3"/>
            <a:r>
              <a:t>Body Level Four</a:t>
            </a:r>
          </a:p>
          <a:p>
            <a:pPr lvl="4"/>
            <a:r>
              <a:t>Body Level Five</a:t>
            </a:r>
          </a:p>
        </p:txBody>
      </p:sp>
      <p:sp>
        <p:nvSpPr>
          <p:cNvPr id="68" name="Rectangle"/>
          <p:cNvSpPr/>
          <p:nvPr/>
        </p:nvSpPr>
        <p:spPr>
          <a:xfrm>
            <a:off x="11010874" y="-45942"/>
            <a:ext cx="13419346" cy="13807884"/>
          </a:xfrm>
          <a:prstGeom prst="rect">
            <a:avLst/>
          </a:prstGeom>
          <a:solidFill>
            <a:srgbClr val="F1F2F2"/>
          </a:solidFill>
          <a:ln w="12700">
            <a:miter lim="400000"/>
          </a:ln>
        </p:spPr>
        <p:txBody>
          <a:bodyPr lIns="0" tIns="0" rIns="0" bIns="0" anchor="ctr"/>
          <a:lstStyle/>
          <a:p>
            <a:pPr algn="ctr">
              <a:lnSpc>
                <a:spcPct val="100000"/>
              </a:lnSpc>
              <a:defRPr sz="3200">
                <a:solidFill>
                  <a:srgbClr val="D5D5D5"/>
                </a:solidFill>
                <a:latin typeface="Helvetica Neue Medium"/>
                <a:ea typeface="Helvetica Neue Medium"/>
                <a:cs typeface="Helvetica Neue Medium"/>
                <a:sym typeface="Helvetica Neue Medium"/>
              </a:defRPr>
            </a:pPr>
            <a:endParaRPr/>
          </a:p>
        </p:txBody>
      </p:sp>
      <p:pic>
        <p:nvPicPr>
          <p:cNvPr id="69" name="Company Logo_Zendeck.png" descr="Company Logo_Zendeck.png"/>
          <p:cNvPicPr>
            <a:picLocks noChangeAspect="1"/>
          </p:cNvPicPr>
          <p:nvPr/>
        </p:nvPicPr>
        <p:blipFill>
          <a:blip r:embed="rId2"/>
          <a:stretch>
            <a:fillRect/>
          </a:stretch>
        </p:blipFill>
        <p:spPr>
          <a:xfrm>
            <a:off x="1132644" y="12158543"/>
            <a:ext cx="4078876" cy="1049973"/>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7" name="Body Level One…"/>
          <p:cNvSpPr txBox="1">
            <a:spLocks noGrp="1"/>
          </p:cNvSpPr>
          <p:nvPr>
            <p:ph type="body" idx="1"/>
          </p:nvPr>
        </p:nvSpPr>
        <p:spPr>
          <a:xfrm>
            <a:off x="1689100" y="1778000"/>
            <a:ext cx="21005800" cy="10160000"/>
          </a:xfrm>
          <a:prstGeom prst="rect">
            <a:avLst/>
          </a:prstGeom>
        </p:spPr>
        <p:txBody>
          <a:bodyPr/>
          <a:lstStyle>
            <a:lvl1pPr marL="330729" indent="-330729">
              <a:defRPr sz="2500"/>
            </a:lvl1pPr>
            <a:lvl2pPr marL="965729" indent="-330729">
              <a:defRPr sz="2500"/>
            </a:lvl2pPr>
            <a:lvl3pPr marL="1600729" indent="-330729">
              <a:defRPr sz="2500"/>
            </a:lvl3pPr>
            <a:lvl4pPr marL="2235729" indent="-330729">
              <a:defRPr sz="2500"/>
            </a:lvl4pPr>
            <a:lvl5pPr marL="2870729" indent="-330729">
              <a:defRPr sz="25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5"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6"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7"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lnSpc>
                <a:spcPct val="100000"/>
              </a:lnSpc>
              <a:defRPr sz="24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1pPr>
      <a:lvl2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2pPr>
      <a:lvl3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3pPr>
      <a:lvl4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4pPr>
      <a:lvl5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5pPr>
      <a:lvl6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6pPr>
      <a:lvl7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7pPr>
      <a:lvl8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8pPr>
      <a:lvl9pPr marL="0" marR="0" indent="0" algn="l" defTabSz="825500" rtl="0" latinLnBrk="0">
        <a:lnSpc>
          <a:spcPct val="100000"/>
        </a:lnSpc>
        <a:spcBef>
          <a:spcPts val="0"/>
        </a:spcBef>
        <a:spcAft>
          <a:spcPts val="0"/>
        </a:spcAft>
        <a:buClrTx/>
        <a:buSzTx/>
        <a:buFontTx/>
        <a:buNone/>
        <a:tabLst/>
        <a:defRPr sz="2500" b="0" i="0" u="none" strike="noStrike" cap="all" spc="125" baseline="0">
          <a:ln>
            <a:noFill/>
          </a:ln>
          <a:solidFill>
            <a:srgbClr val="929292"/>
          </a:solidFill>
          <a:uFillTx/>
          <a:latin typeface="+mn-lt"/>
          <a:ea typeface="+mn-ea"/>
          <a:cs typeface="+mn-cs"/>
          <a:sym typeface="Circular Std"/>
        </a:defRPr>
      </a:lvl9pPr>
    </p:titleStyle>
    <p:bodyStyle>
      <a:lvl1pPr marL="635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1pPr>
      <a:lvl2pPr marL="1270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2pPr>
      <a:lvl3pPr marL="1905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3pPr>
      <a:lvl4pPr marL="2540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4pPr>
      <a:lvl5pPr marL="3175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5pPr>
      <a:lvl6pPr marL="3810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6pPr>
      <a:lvl7pPr marL="4445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7pPr>
      <a:lvl8pPr marL="5080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8pPr>
      <a:lvl9pPr marL="5715000" marR="0" indent="-635000" algn="l" defTabSz="825500" latinLnBrk="0">
        <a:lnSpc>
          <a:spcPct val="110000"/>
        </a:lnSpc>
        <a:spcBef>
          <a:spcPts val="0"/>
        </a:spcBef>
        <a:spcAft>
          <a:spcPts val="0"/>
        </a:spcAft>
        <a:buClrTx/>
        <a:buSzPct val="125000"/>
        <a:buFontTx/>
        <a:buChar char="•"/>
        <a:tabLst/>
        <a:defRPr sz="5200" b="0" i="0" u="none" strike="noStrike" cap="none" spc="0" baseline="0">
          <a:ln>
            <a:noFill/>
          </a:ln>
          <a:solidFill>
            <a:srgbClr val="5E5E5E"/>
          </a:solidFill>
          <a:uFillTx/>
          <a:latin typeface="+mn-lt"/>
          <a:ea typeface="+mn-ea"/>
          <a:cs typeface="+mn-cs"/>
          <a:sym typeface="Circular St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t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www.cnn.com/2018/11/02/cnn-underscored/grafomap-review/index.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hyperlink" Target="https://www.thedailybeast.com/gift-this-custom-map-to-the-person-who-has-everyth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Kranjan@sovrn.com" TargetMode="Externa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file/d/1PXo7O6MlfdZT1ZsgA7ZU9FHcNLIZjBCX/view?usp=sharing" TargetMode="External"/><Relationship Id="rId2" Type="http://schemas.openxmlformats.org/officeDocument/2006/relationships/hyperlink" Target="https://www.ford-trucks.com/forums/1355127-coolant-ford-specialty-orange-dexcool.html"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msn.com/en-us/foodanddrink/quickandeasy/80-slow-cooked-recipes-that-only-require-a-slow-cooker/ss-BBIS37T#image=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merchant-image.jpg" descr="merchant-image.jpg"/>
          <p:cNvPicPr>
            <a:picLocks noChangeAspect="1"/>
          </p:cNvPicPr>
          <p:nvPr/>
        </p:nvPicPr>
        <p:blipFill>
          <a:blip r:embed="rId2"/>
          <a:srcRect r="11389"/>
          <a:stretch>
            <a:fillRect/>
          </a:stretch>
        </p:blipFill>
        <p:spPr>
          <a:xfrm>
            <a:off x="-73735" y="-31750"/>
            <a:ext cx="24517697" cy="13779460"/>
          </a:xfrm>
          <a:prstGeom prst="rect">
            <a:avLst/>
          </a:prstGeom>
          <a:ln w="12700">
            <a:miter lim="400000"/>
          </a:ln>
        </p:spPr>
      </p:pic>
      <p:sp>
        <p:nvSpPr>
          <p:cNvPr id="122" name="//Commerce…"/>
          <p:cNvSpPr txBox="1"/>
          <p:nvPr/>
        </p:nvSpPr>
        <p:spPr>
          <a:xfrm>
            <a:off x="1136721" y="7528196"/>
            <a:ext cx="9172383" cy="3795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defTabSz="457200">
              <a:lnSpc>
                <a:spcPct val="100000"/>
              </a:lnSpc>
              <a:defRPr sz="6000" b="1">
                <a:solidFill>
                  <a:srgbClr val="FFFFFF"/>
                </a:solidFill>
              </a:defRPr>
            </a:pPr>
            <a:r>
              <a:rPr dirty="0"/>
              <a:t>//Commerce</a:t>
            </a:r>
          </a:p>
          <a:p>
            <a:pPr defTabSz="457200">
              <a:lnSpc>
                <a:spcPct val="150000"/>
              </a:lnSpc>
              <a:defRPr sz="6000" b="1">
                <a:solidFill>
                  <a:srgbClr val="FFFFFF"/>
                </a:solidFill>
              </a:defRPr>
            </a:pPr>
            <a:r>
              <a:rPr dirty="0"/>
              <a:t>for Merchants</a:t>
            </a:r>
          </a:p>
          <a:p>
            <a:pPr defTabSz="457200">
              <a:lnSpc>
                <a:spcPct val="100000"/>
              </a:lnSpc>
              <a:defRPr sz="3000">
                <a:solidFill>
                  <a:srgbClr val="FFFFFF"/>
                </a:solidFill>
              </a:defRPr>
            </a:pPr>
            <a:endParaRPr lang="en-US" dirty="0"/>
          </a:p>
          <a:p>
            <a:pPr defTabSz="457200">
              <a:lnSpc>
                <a:spcPct val="100000"/>
              </a:lnSpc>
              <a:defRPr sz="3000">
                <a:solidFill>
                  <a:srgbClr val="FFFFFF"/>
                </a:solidFill>
              </a:defRPr>
            </a:pPr>
            <a:r>
              <a:rPr dirty="0"/>
              <a:t>//Commerce provides retailers with a range of tools </a:t>
            </a:r>
          </a:p>
          <a:p>
            <a:pPr defTabSz="457200">
              <a:lnSpc>
                <a:spcPct val="100000"/>
              </a:lnSpc>
              <a:defRPr sz="3000">
                <a:solidFill>
                  <a:srgbClr val="FFFFFF"/>
                </a:solidFill>
              </a:defRPr>
            </a:pPr>
            <a:r>
              <a:rPr dirty="0"/>
              <a:t>to maximize clicks and sales.</a:t>
            </a:r>
            <a:r>
              <a:rPr lang="en-US" dirty="0"/>
              <a:t> </a:t>
            </a:r>
            <a:endParaRPr dirty="0"/>
          </a:p>
        </p:txBody>
      </p:sp>
      <p:sp>
        <p:nvSpPr>
          <p:cNvPr id="123" name="Line"/>
          <p:cNvSpPr/>
          <p:nvPr/>
        </p:nvSpPr>
        <p:spPr>
          <a:xfrm>
            <a:off x="1216399" y="8527955"/>
            <a:ext cx="4548534" cy="1"/>
          </a:xfrm>
          <a:prstGeom prst="line">
            <a:avLst/>
          </a:prstGeom>
          <a:ln w="76200">
            <a:solidFill>
              <a:srgbClr val="FFD42B"/>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24" name="Line"/>
          <p:cNvSpPr/>
          <p:nvPr/>
        </p:nvSpPr>
        <p:spPr>
          <a:xfrm>
            <a:off x="1216399" y="9740861"/>
            <a:ext cx="4975489" cy="1"/>
          </a:xfrm>
          <a:prstGeom prst="line">
            <a:avLst/>
          </a:prstGeom>
          <a:ln w="76200">
            <a:solidFill>
              <a:srgbClr val="FFD42B"/>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pic>
        <p:nvPicPr>
          <p:cNvPr id="125" name="Image" descr="Image"/>
          <p:cNvPicPr>
            <a:picLocks noChangeAspect="1"/>
          </p:cNvPicPr>
          <p:nvPr/>
        </p:nvPicPr>
        <p:blipFill>
          <a:blip r:embed="rId3"/>
          <a:stretch>
            <a:fillRect/>
          </a:stretch>
        </p:blipFill>
        <p:spPr>
          <a:xfrm>
            <a:off x="7009693" y="12428765"/>
            <a:ext cx="1220611" cy="636530"/>
          </a:xfrm>
          <a:prstGeom prst="rect">
            <a:avLst/>
          </a:prstGeom>
          <a:ln w="12700">
            <a:miter lim="400000"/>
          </a:ln>
        </p:spPr>
      </p:pic>
      <p:sp>
        <p:nvSpPr>
          <p:cNvPr id="126" name="Line"/>
          <p:cNvSpPr/>
          <p:nvPr/>
        </p:nvSpPr>
        <p:spPr>
          <a:xfrm flipV="1">
            <a:off x="6377673" y="12444673"/>
            <a:ext cx="1" cy="528513"/>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pic>
        <p:nvPicPr>
          <p:cNvPr id="127" name="Company Logo_Footer 2.png" descr="Company Logo_Footer 2.png"/>
          <p:cNvPicPr>
            <a:picLocks noChangeAspect="1"/>
          </p:cNvPicPr>
          <p:nvPr/>
        </p:nvPicPr>
        <p:blipFill>
          <a:blip r:embed="rId4"/>
          <a:stretch>
            <a:fillRect/>
          </a:stretch>
        </p:blipFill>
        <p:spPr>
          <a:xfrm>
            <a:off x="1234795" y="12312989"/>
            <a:ext cx="4548535" cy="79200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With //Commerce Anywhere, publishers can easily create and share affiliate links across their social networks and leading publisher platforms. //Commerce Optimize is now enabled for Anywhere meaning you can drive traffic away from your competitors on influential social platforms.…"/>
          <p:cNvSpPr txBox="1">
            <a:spLocks noGrp="1"/>
          </p:cNvSpPr>
          <p:nvPr>
            <p:ph type="body" sz="quarter" idx="1"/>
          </p:nvPr>
        </p:nvSpPr>
        <p:spPr>
          <a:xfrm>
            <a:off x="1148674" y="5008665"/>
            <a:ext cx="7473082" cy="4370679"/>
          </a:xfrm>
          <a:prstGeom prst="rect">
            <a:avLst/>
          </a:prstGeom>
        </p:spPr>
        <p:txBody>
          <a:bodyPr/>
          <a:lstStyle/>
          <a:p>
            <a:pPr marL="0" indent="0">
              <a:lnSpc>
                <a:spcPct val="110000"/>
              </a:lnSpc>
              <a:spcBef>
                <a:spcPts val="0"/>
              </a:spcBef>
              <a:buSzTx/>
              <a:buNone/>
              <a:defRPr sz="2500">
                <a:latin typeface="+mn-lt"/>
                <a:ea typeface="+mn-ea"/>
                <a:cs typeface="+mn-cs"/>
                <a:sym typeface="Circular Std"/>
              </a:defRPr>
            </a:pPr>
            <a:r>
              <a:t>With //Commerce Anywhere, publishers can easily create and share affiliate links across their social networks and leading publisher platforms. //Commerce Optimize is now enabled for Anywhere meaning you can drive traffic away from your competitors on influential social platforms.</a:t>
            </a:r>
          </a:p>
          <a:p>
            <a:pPr marL="0" indent="0">
              <a:lnSpc>
                <a:spcPct val="110000"/>
              </a:lnSpc>
              <a:spcBef>
                <a:spcPts val="0"/>
              </a:spcBef>
              <a:buSzTx/>
              <a:buNone/>
              <a:defRPr sz="2500">
                <a:latin typeface="+mn-lt"/>
                <a:ea typeface="+mn-ea"/>
                <a:cs typeface="+mn-cs"/>
                <a:sym typeface="Circular Std"/>
              </a:defRPr>
            </a:pPr>
            <a:endParaRPr/>
          </a:p>
          <a:p>
            <a:pPr marL="0" indent="0">
              <a:lnSpc>
                <a:spcPct val="110000"/>
              </a:lnSpc>
              <a:spcBef>
                <a:spcPts val="0"/>
              </a:spcBef>
              <a:buSzTx/>
              <a:buNone/>
              <a:defRPr sz="2500">
                <a:latin typeface="+mn-lt"/>
                <a:ea typeface="+mn-ea"/>
                <a:cs typeface="+mn-cs"/>
                <a:sym typeface="Circular Std"/>
              </a:defRPr>
            </a:pPr>
            <a:r>
              <a:t>Publishers who utilize //Commerce Convert include:</a:t>
            </a:r>
          </a:p>
        </p:txBody>
      </p:sp>
      <p:pic>
        <p:nvPicPr>
          <p:cNvPr id="196" name="Image" descr="Image"/>
          <p:cNvPicPr>
            <a:picLocks noChangeAspect="1"/>
          </p:cNvPicPr>
          <p:nvPr/>
        </p:nvPicPr>
        <p:blipFill>
          <a:blip r:embed="rId4"/>
          <a:stretch>
            <a:fillRect/>
          </a:stretch>
        </p:blipFill>
        <p:spPr>
          <a:xfrm>
            <a:off x="1179632" y="9373463"/>
            <a:ext cx="7226553" cy="510558"/>
          </a:xfrm>
          <a:prstGeom prst="rect">
            <a:avLst/>
          </a:prstGeom>
          <a:ln w="12700">
            <a:miter lim="400000"/>
          </a:ln>
        </p:spPr>
      </p:pic>
      <p:sp>
        <p:nvSpPr>
          <p:cNvPr id="197"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98"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
        <p:nvSpPr>
          <p:cNvPr id="199" name="Product Suite Overview"/>
          <p:cNvSpPr txBox="1">
            <a:spLocks noGrp="1"/>
          </p:cNvSpPr>
          <p:nvPr>
            <p:ph type="title"/>
          </p:nvPr>
        </p:nvSpPr>
        <p:spPr>
          <a:xfrm>
            <a:off x="1201044" y="2702124"/>
            <a:ext cx="6122647" cy="768649"/>
          </a:xfrm>
          <a:prstGeom prst="rect">
            <a:avLst/>
          </a:prstGeom>
        </p:spPr>
        <p:txBody>
          <a:bodyPr/>
          <a:lstStyle>
            <a:lvl1pPr>
              <a:defRPr sz="2500" spc="125">
                <a:latin typeface="+mn-lt"/>
                <a:ea typeface="+mn-ea"/>
                <a:cs typeface="+mn-cs"/>
                <a:sym typeface="Circular Std"/>
              </a:defRPr>
            </a:lvl1pPr>
          </a:lstStyle>
          <a:p>
            <a:r>
              <a:t>Product Suite Overview</a:t>
            </a:r>
          </a:p>
        </p:txBody>
      </p:sp>
      <p:sp>
        <p:nvSpPr>
          <p:cNvPr id="200" name="Rectangle"/>
          <p:cNvSpPr/>
          <p:nvPr/>
        </p:nvSpPr>
        <p:spPr>
          <a:xfrm>
            <a:off x="10941018" y="-190455"/>
            <a:ext cx="13665213" cy="14194290"/>
          </a:xfrm>
          <a:prstGeom prst="rect">
            <a:avLst/>
          </a:prstGeom>
          <a:solidFill>
            <a:srgbClr val="FFFFFF"/>
          </a:solidFill>
          <a:ln w="12700">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pic>
        <p:nvPicPr>
          <p:cNvPr id="201" name="Anywhere Animation.mp4" descr="Anywhere Animation.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010874" y="809427"/>
            <a:ext cx="13419346" cy="12097146"/>
          </a:xfrm>
          <a:prstGeom prst="rect">
            <a:avLst/>
          </a:prstGeom>
          <a:ln w="12700">
            <a:miter lim="400000"/>
          </a:ln>
        </p:spPr>
      </p:pic>
      <p:sp>
        <p:nvSpPr>
          <p:cNvPr id="202" name="Anywhere"/>
          <p:cNvSpPr txBox="1"/>
          <p:nvPr/>
        </p:nvSpPr>
        <p:spPr>
          <a:xfrm>
            <a:off x="1138828" y="3562680"/>
            <a:ext cx="7497867"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00000"/>
              </a:lnSpc>
              <a:defRPr sz="5300" b="1">
                <a:solidFill>
                  <a:srgbClr val="282828"/>
                </a:solidFill>
              </a:defRPr>
            </a:lvl1pPr>
          </a:lstStyle>
          <a:p>
            <a:r>
              <a:t>Anywhere</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6000" fill="hold"/>
                                        <p:tgtEl>
                                          <p:spTgt spid="2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0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ization and Reporting"/>
          <p:cNvSpPr txBox="1"/>
          <p:nvPr/>
        </p:nvSpPr>
        <p:spPr>
          <a:xfrm>
            <a:off x="11942054" y="3622438"/>
            <a:ext cx="9847755" cy="90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100000"/>
              </a:lnSpc>
              <a:defRPr sz="5000" b="1">
                <a:solidFill>
                  <a:srgbClr val="231F20"/>
                </a:solidFill>
              </a:defRPr>
            </a:lvl1pPr>
          </a:lstStyle>
          <a:p>
            <a:r>
              <a:t>Customization and Reporting</a:t>
            </a:r>
          </a:p>
        </p:txBody>
      </p:sp>
      <p:sp>
        <p:nvSpPr>
          <p:cNvPr id="205" name="Analytics and Insights to engage top publishers"/>
          <p:cNvSpPr txBox="1"/>
          <p:nvPr/>
        </p:nvSpPr>
        <p:spPr>
          <a:xfrm>
            <a:off x="11963400" y="6750050"/>
            <a:ext cx="8076500"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Analytics and Insights to engage top publishers</a:t>
            </a:r>
          </a:p>
        </p:txBody>
      </p:sp>
      <p:sp>
        <p:nvSpPr>
          <p:cNvPr id="206" name="Customization and Reporting"/>
          <p:cNvSpPr txBox="1"/>
          <p:nvPr/>
        </p:nvSpPr>
        <p:spPr>
          <a:xfrm>
            <a:off x="11962051" y="5968999"/>
            <a:ext cx="4505643"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b="1">
                <a:solidFill>
                  <a:srgbClr val="6B6B6B"/>
                </a:solidFill>
              </a:defRPr>
            </a:lvl1pPr>
          </a:lstStyle>
          <a:p>
            <a:r>
              <a:t>Customization and Reporting </a:t>
            </a:r>
          </a:p>
        </p:txBody>
      </p:sp>
      <p:pic>
        <p:nvPicPr>
          <p:cNvPr id="207" name="Image" descr="Image"/>
          <p:cNvPicPr>
            <a:picLocks noChangeAspect="1"/>
          </p:cNvPicPr>
          <p:nvPr/>
        </p:nvPicPr>
        <p:blipFill>
          <a:blip r:embed="rId2"/>
          <a:srcRect l="17657" t="21339" r="1691" b="12479"/>
          <a:stretch>
            <a:fillRect/>
          </a:stretch>
        </p:blipFill>
        <p:spPr>
          <a:xfrm>
            <a:off x="-11283" y="-18392"/>
            <a:ext cx="11173195" cy="13752784"/>
          </a:xfrm>
          <a:prstGeom prst="rect">
            <a:avLst/>
          </a:prstGeom>
          <a:ln w="12700">
            <a:miter lim="400000"/>
          </a:ln>
        </p:spPr>
      </p:pic>
      <p:pic>
        <p:nvPicPr>
          <p:cNvPr id="208" name="Image" descr="Image"/>
          <p:cNvPicPr>
            <a:picLocks noChangeAspect="1"/>
          </p:cNvPicPr>
          <p:nvPr/>
        </p:nvPicPr>
        <p:blipFill>
          <a:blip r:embed="rId3"/>
          <a:srcRect t="3465" b="14055"/>
          <a:stretch>
            <a:fillRect/>
          </a:stretch>
        </p:blipFill>
        <p:spPr>
          <a:xfrm>
            <a:off x="-21221" y="-65978"/>
            <a:ext cx="11193100" cy="13847956"/>
          </a:xfrm>
          <a:prstGeom prst="rect">
            <a:avLst/>
          </a:prstGeom>
          <a:ln w="12700">
            <a:miter lim="400000"/>
          </a:ln>
        </p:spPr>
      </p:pic>
      <p:sp>
        <p:nvSpPr>
          <p:cNvPr id="209" name="Line"/>
          <p:cNvSpPr/>
          <p:nvPr/>
        </p:nvSpPr>
        <p:spPr>
          <a:xfrm>
            <a:off x="12055286" y="4675359"/>
            <a:ext cx="2651191" cy="1"/>
          </a:xfrm>
          <a:prstGeom prst="line">
            <a:avLst/>
          </a:prstGeom>
          <a:ln w="88900">
            <a:solidFill>
              <a:srgbClr val="FFD42B"/>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pic>
        <p:nvPicPr>
          <p:cNvPr id="210" name="Company Logo_Zendeck.png" descr="Company Logo_Zendeck.png"/>
          <p:cNvPicPr>
            <a:picLocks noChangeAspect="1"/>
          </p:cNvPicPr>
          <p:nvPr/>
        </p:nvPicPr>
        <p:blipFill>
          <a:blip r:embed="rId4"/>
          <a:stretch>
            <a:fillRect/>
          </a:stretch>
        </p:blipFill>
        <p:spPr>
          <a:xfrm>
            <a:off x="19192044" y="12183983"/>
            <a:ext cx="4078876" cy="10499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ization and Reporting"/>
          <p:cNvSpPr txBox="1">
            <a:spLocks noGrp="1"/>
          </p:cNvSpPr>
          <p:nvPr>
            <p:ph type="title"/>
          </p:nvPr>
        </p:nvSpPr>
        <p:spPr>
          <a:xfrm>
            <a:off x="1140336" y="2702124"/>
            <a:ext cx="7421293" cy="768649"/>
          </a:xfrm>
          <a:prstGeom prst="rect">
            <a:avLst/>
          </a:prstGeom>
        </p:spPr>
        <p:txBody>
          <a:bodyPr/>
          <a:lstStyle>
            <a:lvl1pPr>
              <a:defRPr sz="2500" spc="125">
                <a:latin typeface="+mn-lt"/>
                <a:ea typeface="+mn-ea"/>
                <a:cs typeface="+mn-cs"/>
                <a:sym typeface="Circular Std"/>
              </a:defRPr>
            </a:lvl1pPr>
          </a:lstStyle>
          <a:p>
            <a:r>
              <a:t>Customization and Reporting</a:t>
            </a:r>
          </a:p>
        </p:txBody>
      </p:sp>
      <p:sp>
        <p:nvSpPr>
          <p:cNvPr id="213" name="Influence through //Commerce marketing…"/>
          <p:cNvSpPr txBox="1">
            <a:spLocks noGrp="1"/>
          </p:cNvSpPr>
          <p:nvPr>
            <p:ph type="body" sz="quarter" idx="1"/>
          </p:nvPr>
        </p:nvSpPr>
        <p:spPr>
          <a:xfrm>
            <a:off x="1148674" y="5135665"/>
            <a:ext cx="7655422" cy="6486840"/>
          </a:xfrm>
          <a:prstGeom prst="rect">
            <a:avLst/>
          </a:prstGeom>
        </p:spPr>
        <p:txBody>
          <a:bodyPr>
            <a:normAutofit fontScale="92500" lnSpcReduction="10000"/>
          </a:bodyPr>
          <a:lstStyle/>
          <a:p>
            <a:pPr marL="0" indent="0">
              <a:spcBef>
                <a:spcPts val="0"/>
              </a:spcBef>
              <a:buSzTx/>
              <a:buNone/>
              <a:defRPr sz="2500" b="1">
                <a:solidFill>
                  <a:srgbClr val="6B6B6B"/>
                </a:solidFill>
                <a:latin typeface="+mn-lt"/>
                <a:ea typeface="+mn-ea"/>
                <a:cs typeface="+mn-cs"/>
                <a:sym typeface="Circular Std"/>
              </a:defRPr>
            </a:pPr>
            <a:r>
              <a:rPr dirty="0"/>
              <a:t>Influence through //Commerce marketing</a:t>
            </a:r>
          </a:p>
          <a:p>
            <a:pPr marL="0" indent="0">
              <a:lnSpc>
                <a:spcPct val="110000"/>
              </a:lnSpc>
              <a:spcBef>
                <a:spcPts val="0"/>
              </a:spcBef>
              <a:buSzTx/>
              <a:buNone/>
              <a:defRPr sz="2500">
                <a:latin typeface="+mn-lt"/>
                <a:ea typeface="+mn-ea"/>
                <a:cs typeface="+mn-cs"/>
                <a:sym typeface="Circular Std"/>
              </a:defRPr>
            </a:pPr>
            <a:endParaRPr dirty="0"/>
          </a:p>
          <a:p>
            <a:pPr marL="0" indent="0">
              <a:lnSpc>
                <a:spcPct val="110000"/>
              </a:lnSpc>
              <a:spcBef>
                <a:spcPts val="0"/>
              </a:spcBef>
              <a:buSzTx/>
              <a:buNone/>
              <a:defRPr sz="2500">
                <a:latin typeface="+mn-lt"/>
                <a:ea typeface="+mn-ea"/>
                <a:cs typeface="+mn-cs"/>
                <a:sym typeface="Circular Std"/>
              </a:defRPr>
            </a:pPr>
            <a:r>
              <a:rPr dirty="0"/>
              <a:t>Simply increase your commission rate by 25% to become part of this ROI stable investment channel. No additional integration is needed and your increased rate will reach //Commerce publishers through blog posts and email campaigns.</a:t>
            </a:r>
            <a:endParaRPr lang="en-US" dirty="0"/>
          </a:p>
          <a:p>
            <a:pPr marL="0" indent="0" rtl="0">
              <a:buNone/>
            </a:pPr>
            <a:br>
              <a:rPr lang="en-US" b="1" dirty="0"/>
            </a:br>
            <a:r>
              <a:rPr lang="en-US" sz="2500" b="1" dirty="0">
                <a:latin typeface="+mn-lt"/>
                <a:ea typeface="+mn-ea"/>
                <a:cs typeface="+mn-cs"/>
              </a:rPr>
              <a:t>Option A: 25% CPA increase for 6 months. </a:t>
            </a:r>
          </a:p>
          <a:p>
            <a:pPr marL="0" indent="0" rtl="0">
              <a:buNone/>
            </a:pPr>
            <a:r>
              <a:rPr lang="en-US" sz="2500" dirty="0">
                <a:latin typeface="+mn-lt"/>
                <a:ea typeface="+mn-ea"/>
                <a:cs typeface="+mn-cs"/>
              </a:rPr>
              <a:t>Exposures: blog post mention, merchant explorer star mark, merchant explorer premium placement and CPA increase NL inclusion</a:t>
            </a:r>
          </a:p>
          <a:p>
            <a:pPr marL="0" indent="0" rtl="0">
              <a:buNone/>
            </a:pPr>
            <a:endParaRPr lang="en-US" sz="2500" dirty="0">
              <a:latin typeface="+mn-lt"/>
              <a:ea typeface="+mn-ea"/>
              <a:cs typeface="+mn-cs"/>
            </a:endParaRPr>
          </a:p>
          <a:p>
            <a:pPr marL="0" indent="0" rtl="0">
              <a:buNone/>
            </a:pPr>
            <a:r>
              <a:rPr lang="en-US" sz="2500" b="1" dirty="0">
                <a:latin typeface="+mn-lt"/>
                <a:ea typeface="+mn-ea"/>
                <a:cs typeface="+mn-cs"/>
              </a:rPr>
              <a:t>Option B: 50% CPA increase for 6 months. </a:t>
            </a:r>
          </a:p>
          <a:p>
            <a:pPr marL="0" indent="0" rtl="0">
              <a:buNone/>
            </a:pPr>
            <a:r>
              <a:rPr lang="en-US" sz="2500" dirty="0">
                <a:latin typeface="+mn-lt"/>
                <a:ea typeface="+mn-ea"/>
                <a:cs typeface="+mn-cs"/>
              </a:rPr>
              <a:t>Exposures: dedicated email to premium relevant publishers, in addition to the exposures provided in Option A.  </a:t>
            </a:r>
          </a:p>
          <a:p>
            <a:endParaRPr dirty="0"/>
          </a:p>
        </p:txBody>
      </p:sp>
      <p:sp>
        <p:nvSpPr>
          <p:cNvPr id="214" name="Preferred Partner Program"/>
          <p:cNvSpPr txBox="1"/>
          <p:nvPr/>
        </p:nvSpPr>
        <p:spPr>
          <a:xfrm>
            <a:off x="1113759" y="3854450"/>
            <a:ext cx="8393431"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5300" b="1">
                <a:solidFill>
                  <a:srgbClr val="282828"/>
                </a:solidFill>
              </a:defRPr>
            </a:lvl1pPr>
          </a:lstStyle>
          <a:p>
            <a:r>
              <a:t>Preferred Partner Program</a:t>
            </a:r>
          </a:p>
        </p:txBody>
      </p:sp>
      <p:pic>
        <p:nvPicPr>
          <p:cNvPr id="215" name="Image" descr="Image"/>
          <p:cNvPicPr>
            <a:picLocks noChangeAspect="1"/>
          </p:cNvPicPr>
          <p:nvPr/>
        </p:nvPicPr>
        <p:blipFill>
          <a:blip r:embed="rId2"/>
          <a:stretch>
            <a:fillRect/>
          </a:stretch>
        </p:blipFill>
        <p:spPr>
          <a:xfrm>
            <a:off x="9599404" y="1078048"/>
            <a:ext cx="14201220" cy="11559904"/>
          </a:xfrm>
          <a:prstGeom prst="rect">
            <a:avLst/>
          </a:prstGeom>
          <a:ln w="12700">
            <a:miter lim="400000"/>
          </a:ln>
        </p:spPr>
      </p:pic>
      <p:sp>
        <p:nvSpPr>
          <p:cNvPr id="216"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217"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ization and Reporting"/>
          <p:cNvSpPr txBox="1">
            <a:spLocks noGrp="1"/>
          </p:cNvSpPr>
          <p:nvPr>
            <p:ph type="title"/>
          </p:nvPr>
        </p:nvSpPr>
        <p:spPr>
          <a:xfrm>
            <a:off x="1140336" y="2194124"/>
            <a:ext cx="7231238" cy="1160366"/>
          </a:xfrm>
          <a:prstGeom prst="rect">
            <a:avLst/>
          </a:prstGeom>
        </p:spPr>
        <p:txBody>
          <a:bodyPr/>
          <a:lstStyle>
            <a:lvl1pPr>
              <a:defRPr sz="2500" spc="125">
                <a:latin typeface="+mn-lt"/>
                <a:ea typeface="+mn-ea"/>
                <a:cs typeface="+mn-cs"/>
                <a:sym typeface="Circular Std"/>
              </a:defRPr>
            </a:lvl1pPr>
          </a:lstStyle>
          <a:p>
            <a:r>
              <a:t>Customization and Reporting</a:t>
            </a:r>
          </a:p>
        </p:txBody>
      </p:sp>
      <p:sp>
        <p:nvSpPr>
          <p:cNvPr id="220" name="Easy exposure to top publishers…"/>
          <p:cNvSpPr txBox="1">
            <a:spLocks noGrp="1"/>
          </p:cNvSpPr>
          <p:nvPr>
            <p:ph type="body" sz="quarter" idx="1"/>
          </p:nvPr>
        </p:nvSpPr>
        <p:spPr>
          <a:xfrm>
            <a:off x="1148674" y="4627665"/>
            <a:ext cx="7786887" cy="6637502"/>
          </a:xfrm>
          <a:prstGeom prst="rect">
            <a:avLst/>
          </a:prstGeom>
        </p:spPr>
        <p:txBody>
          <a:bodyPr>
            <a:normAutofit/>
          </a:bodyPr>
          <a:lstStyle/>
          <a:p>
            <a:pPr marL="0" indent="0">
              <a:spcBef>
                <a:spcPts val="0"/>
              </a:spcBef>
              <a:buSzTx/>
              <a:buNone/>
              <a:defRPr sz="2500" b="1">
                <a:solidFill>
                  <a:srgbClr val="6B6B6B"/>
                </a:solidFill>
                <a:latin typeface="+mn-lt"/>
                <a:ea typeface="+mn-ea"/>
                <a:cs typeface="+mn-cs"/>
                <a:sym typeface="Circular Std"/>
              </a:defRPr>
            </a:pPr>
            <a:r>
              <a:t>Easy exposure to top publishers</a:t>
            </a:r>
          </a:p>
          <a:p>
            <a:pPr marL="0" indent="0" defTabSz="457200">
              <a:lnSpc>
                <a:spcPts val="7300"/>
              </a:lnSpc>
              <a:spcBef>
                <a:spcPts val="0"/>
              </a:spcBef>
              <a:buSzTx/>
              <a:buNone/>
            </a:pPr>
            <a:endParaRPr/>
          </a:p>
          <a:p>
            <a:pPr marL="0" indent="0">
              <a:lnSpc>
                <a:spcPct val="110000"/>
              </a:lnSpc>
              <a:spcBef>
                <a:spcPts val="0"/>
              </a:spcBef>
              <a:buSzTx/>
              <a:buNone/>
              <a:defRPr sz="2500">
                <a:latin typeface="+mn-lt"/>
                <a:ea typeface="+mn-ea"/>
                <a:cs typeface="+mn-cs"/>
                <a:sym typeface="Circular Std"/>
              </a:defRPr>
            </a:pPr>
            <a:r>
              <a:t>With the //Commerce Merchant Explorer, publishers can effortlessly research merchants and create content based on commission rates and affiliation status.</a:t>
            </a:r>
          </a:p>
          <a:p>
            <a:pPr marL="0" indent="0" defTabSz="457200">
              <a:lnSpc>
                <a:spcPts val="7300"/>
              </a:lnSpc>
              <a:spcBef>
                <a:spcPts val="0"/>
              </a:spcBef>
              <a:buSzTx/>
              <a:buNone/>
              <a:defRPr>
                <a:latin typeface="+mn-lt"/>
                <a:ea typeface="+mn-ea"/>
                <a:cs typeface="+mn-cs"/>
                <a:sym typeface="Circular Std"/>
              </a:defRPr>
            </a:pPr>
            <a:endParaRPr/>
          </a:p>
          <a:p>
            <a:pPr marL="0" indent="0" defTabSz="457200">
              <a:spcBef>
                <a:spcPts val="0"/>
              </a:spcBef>
              <a:buSzTx/>
              <a:buNone/>
              <a:defRPr sz="2400">
                <a:latin typeface="+mn-lt"/>
                <a:ea typeface="+mn-ea"/>
                <a:cs typeface="+mn-cs"/>
                <a:sym typeface="Circular Std"/>
              </a:defRPr>
            </a:pPr>
            <a:r>
              <a:rPr b="1">
                <a:solidFill>
                  <a:srgbClr val="FFD42B"/>
                </a:solidFill>
              </a:rPr>
              <a:t>+</a:t>
            </a:r>
            <a:r>
              <a:t> Easily increase page visibility by participating in our Preferred Partner Program.  </a:t>
            </a:r>
          </a:p>
          <a:p>
            <a:pPr marL="0" indent="0" defTabSz="457200">
              <a:spcBef>
                <a:spcPts val="0"/>
              </a:spcBef>
              <a:buSzTx/>
              <a:buNone/>
              <a:defRPr sz="2400">
                <a:latin typeface="+mn-lt"/>
                <a:ea typeface="+mn-ea"/>
                <a:cs typeface="+mn-cs"/>
                <a:sym typeface="Circular Std"/>
              </a:defRPr>
            </a:pPr>
            <a:endParaRPr/>
          </a:p>
          <a:p>
            <a:pPr marL="0" lvl="3" indent="0" defTabSz="457200">
              <a:spcBef>
                <a:spcPts val="0"/>
              </a:spcBef>
              <a:buSzTx/>
              <a:buNone/>
              <a:defRPr sz="2400">
                <a:latin typeface="+mn-lt"/>
                <a:ea typeface="+mn-ea"/>
                <a:cs typeface="+mn-cs"/>
                <a:sym typeface="Circular Std"/>
              </a:defRPr>
            </a:pPr>
            <a:r>
              <a:rPr b="1">
                <a:solidFill>
                  <a:srgbClr val="FFD42B"/>
                </a:solidFill>
              </a:rPr>
              <a:t>+ </a:t>
            </a:r>
            <a:r>
              <a:t>30+ categories help publishers quickly find your merchant page and request program approval. </a:t>
            </a:r>
          </a:p>
          <a:p>
            <a:pPr marL="0" lvl="3" indent="0" defTabSz="457200">
              <a:spcBef>
                <a:spcPts val="0"/>
              </a:spcBef>
              <a:buSzTx/>
              <a:buNone/>
              <a:defRPr sz="2400">
                <a:latin typeface="+mn-lt"/>
                <a:ea typeface="+mn-ea"/>
                <a:cs typeface="+mn-cs"/>
                <a:sym typeface="Circular Std"/>
              </a:defRPr>
            </a:pPr>
            <a:endParaRPr/>
          </a:p>
          <a:p>
            <a:pPr marL="0" lvl="3" indent="0" defTabSz="457200">
              <a:spcBef>
                <a:spcPts val="0"/>
              </a:spcBef>
              <a:buSzTx/>
              <a:buNone/>
              <a:defRPr sz="2400">
                <a:latin typeface="+mn-lt"/>
                <a:ea typeface="+mn-ea"/>
                <a:cs typeface="+mn-cs"/>
                <a:sym typeface="Circular Std"/>
              </a:defRPr>
            </a:pPr>
            <a:r>
              <a:rPr b="1">
                <a:solidFill>
                  <a:srgbClr val="FFD42B"/>
                </a:solidFill>
              </a:rPr>
              <a:t>+</a:t>
            </a:r>
            <a:r>
              <a:rPr>
                <a:solidFill>
                  <a:srgbClr val="FFD42B"/>
                </a:solidFill>
              </a:rPr>
              <a:t> </a:t>
            </a:r>
            <a:r>
              <a:t>Display commission rates, countries you accept traffic from, trending products, and more.   </a:t>
            </a:r>
          </a:p>
        </p:txBody>
      </p:sp>
      <p:sp>
        <p:nvSpPr>
          <p:cNvPr id="221" name="Merchant Explorer"/>
          <p:cNvSpPr txBox="1"/>
          <p:nvPr/>
        </p:nvSpPr>
        <p:spPr>
          <a:xfrm>
            <a:off x="1113759" y="3346450"/>
            <a:ext cx="5999163"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00000"/>
              </a:lnSpc>
              <a:defRPr sz="5300" b="1">
                <a:solidFill>
                  <a:srgbClr val="282828"/>
                </a:solidFill>
              </a:defRPr>
            </a:pPr>
            <a:r>
              <a:t>Merchant Explorer</a:t>
            </a:r>
            <a:r>
              <a:rPr sz="1200"/>
              <a:t> </a:t>
            </a:r>
          </a:p>
        </p:txBody>
      </p:sp>
      <p:pic>
        <p:nvPicPr>
          <p:cNvPr id="222" name="Image" descr="Image"/>
          <p:cNvPicPr>
            <a:picLocks noChangeAspect="1"/>
          </p:cNvPicPr>
          <p:nvPr/>
        </p:nvPicPr>
        <p:blipFill>
          <a:blip r:embed="rId2"/>
          <a:stretch>
            <a:fillRect/>
          </a:stretch>
        </p:blipFill>
        <p:spPr>
          <a:xfrm>
            <a:off x="9686543" y="2429764"/>
            <a:ext cx="14068090" cy="8549557"/>
          </a:xfrm>
          <a:prstGeom prst="rect">
            <a:avLst/>
          </a:prstGeom>
          <a:ln w="12700">
            <a:miter lim="400000"/>
          </a:ln>
        </p:spPr>
      </p:pic>
      <p:sp>
        <p:nvSpPr>
          <p:cNvPr id="223"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224"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ization and Reporting"/>
          <p:cNvSpPr txBox="1">
            <a:spLocks noGrp="1"/>
          </p:cNvSpPr>
          <p:nvPr>
            <p:ph type="title"/>
          </p:nvPr>
        </p:nvSpPr>
        <p:spPr>
          <a:xfrm>
            <a:off x="1140336" y="2702124"/>
            <a:ext cx="6657160" cy="768649"/>
          </a:xfrm>
          <a:prstGeom prst="rect">
            <a:avLst/>
          </a:prstGeom>
        </p:spPr>
        <p:txBody>
          <a:bodyPr/>
          <a:lstStyle>
            <a:lvl1pPr>
              <a:defRPr sz="2500" spc="125">
                <a:latin typeface="+mn-lt"/>
                <a:ea typeface="+mn-ea"/>
                <a:cs typeface="+mn-cs"/>
                <a:sym typeface="Circular Std"/>
              </a:defRPr>
            </a:lvl1pPr>
          </a:lstStyle>
          <a:p>
            <a:r>
              <a:t>Customization and Reporting</a:t>
            </a:r>
          </a:p>
        </p:txBody>
      </p:sp>
      <p:sp>
        <p:nvSpPr>
          <p:cNvPr id="227" name="Use the //Commerce Merchant Dashboard to understand the performance metrics that are most important to your marketing strategy. View all the traffic drivers to your program anytime in our user-friendly, self-service interface."/>
          <p:cNvSpPr txBox="1">
            <a:spLocks noGrp="1"/>
          </p:cNvSpPr>
          <p:nvPr>
            <p:ph type="body" sz="quarter" idx="1"/>
          </p:nvPr>
        </p:nvSpPr>
        <p:spPr>
          <a:xfrm>
            <a:off x="1148674" y="5135665"/>
            <a:ext cx="7128186" cy="5677560"/>
          </a:xfrm>
          <a:prstGeom prst="rect">
            <a:avLst/>
          </a:prstGeom>
        </p:spPr>
        <p:txBody>
          <a:bodyPr/>
          <a:lstStyle>
            <a:lvl1pPr marL="0" indent="0">
              <a:lnSpc>
                <a:spcPct val="110000"/>
              </a:lnSpc>
              <a:spcBef>
                <a:spcPts val="0"/>
              </a:spcBef>
              <a:buSzTx/>
              <a:buNone/>
              <a:defRPr sz="2500">
                <a:latin typeface="+mn-lt"/>
                <a:ea typeface="+mn-ea"/>
                <a:cs typeface="+mn-cs"/>
                <a:sym typeface="Circular Std"/>
              </a:defRPr>
            </a:lvl1pPr>
          </a:lstStyle>
          <a:p>
            <a:r>
              <a:t>Use the //Commerce Merchant Dashboard to understand the performance metrics that are most important to your marketing strategy. View all the traffic drivers to your program anytime in our user-friendly, self-service interface.</a:t>
            </a:r>
          </a:p>
        </p:txBody>
      </p:sp>
      <p:sp>
        <p:nvSpPr>
          <p:cNvPr id="228" name="Merchant Dashboard"/>
          <p:cNvSpPr txBox="1"/>
          <p:nvPr/>
        </p:nvSpPr>
        <p:spPr>
          <a:xfrm>
            <a:off x="1113759" y="3854450"/>
            <a:ext cx="6720104"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5300" b="1">
                <a:solidFill>
                  <a:srgbClr val="282828"/>
                </a:solidFill>
              </a:defRPr>
            </a:lvl1pPr>
          </a:lstStyle>
          <a:p>
            <a:r>
              <a:t>Merchant Dashboard</a:t>
            </a:r>
          </a:p>
        </p:txBody>
      </p:sp>
      <p:pic>
        <p:nvPicPr>
          <p:cNvPr id="229" name="Image" descr="Image"/>
          <p:cNvPicPr>
            <a:picLocks noChangeAspect="1"/>
          </p:cNvPicPr>
          <p:nvPr/>
        </p:nvPicPr>
        <p:blipFill>
          <a:blip r:embed="rId2"/>
          <a:stretch>
            <a:fillRect/>
          </a:stretch>
        </p:blipFill>
        <p:spPr>
          <a:xfrm>
            <a:off x="9444625" y="1793150"/>
            <a:ext cx="14282047" cy="9558357"/>
          </a:xfrm>
          <a:prstGeom prst="rect">
            <a:avLst/>
          </a:prstGeom>
          <a:ln w="12700">
            <a:miter lim="400000"/>
          </a:ln>
        </p:spPr>
      </p:pic>
      <p:sp>
        <p:nvSpPr>
          <p:cNvPr id="230"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231"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ization and Reporting"/>
          <p:cNvSpPr txBox="1">
            <a:spLocks noGrp="1"/>
          </p:cNvSpPr>
          <p:nvPr>
            <p:ph type="title"/>
          </p:nvPr>
        </p:nvSpPr>
        <p:spPr>
          <a:xfrm>
            <a:off x="1140336" y="2702124"/>
            <a:ext cx="6998960" cy="846535"/>
          </a:xfrm>
          <a:prstGeom prst="rect">
            <a:avLst/>
          </a:prstGeom>
        </p:spPr>
        <p:txBody>
          <a:bodyPr/>
          <a:lstStyle>
            <a:lvl1pPr>
              <a:defRPr sz="2500" spc="125">
                <a:latin typeface="+mn-lt"/>
                <a:ea typeface="+mn-ea"/>
                <a:cs typeface="+mn-cs"/>
                <a:sym typeface="Circular Std"/>
              </a:defRPr>
            </a:lvl1pPr>
          </a:lstStyle>
          <a:p>
            <a:r>
              <a:t>Customization and Reporting</a:t>
            </a:r>
          </a:p>
        </p:txBody>
      </p:sp>
      <p:sp>
        <p:nvSpPr>
          <p:cNvPr id="234" name="As publishers have thousands of merchants to choose from when linking to products, providing a higher commission rate to our high value content partners will allow your brand to gain higher visibility by millions of shoppers monthly."/>
          <p:cNvSpPr txBox="1">
            <a:spLocks noGrp="1"/>
          </p:cNvSpPr>
          <p:nvPr>
            <p:ph type="body" sz="quarter" idx="1"/>
          </p:nvPr>
        </p:nvSpPr>
        <p:spPr>
          <a:xfrm>
            <a:off x="1148674" y="6024665"/>
            <a:ext cx="7634288" cy="5677560"/>
          </a:xfrm>
          <a:prstGeom prst="rect">
            <a:avLst/>
          </a:prstGeom>
        </p:spPr>
        <p:txBody>
          <a:bodyPr/>
          <a:lstStyle>
            <a:lvl1pPr marL="0" indent="0">
              <a:lnSpc>
                <a:spcPct val="110000"/>
              </a:lnSpc>
              <a:spcBef>
                <a:spcPts val="0"/>
              </a:spcBef>
              <a:buSzTx/>
              <a:buNone/>
              <a:defRPr sz="2500">
                <a:latin typeface="+mn-lt"/>
                <a:ea typeface="+mn-ea"/>
                <a:cs typeface="+mn-cs"/>
                <a:sym typeface="Circular Std"/>
              </a:defRPr>
            </a:lvl1pPr>
          </a:lstStyle>
          <a:p>
            <a:r>
              <a:t>As publishers have thousands of merchants to choose from when linking to products, providing a higher commission rate to our high value content partners will allow your brand to gain higher visibility by millions of shoppers monthly.  </a:t>
            </a:r>
          </a:p>
        </p:txBody>
      </p:sp>
      <p:sp>
        <p:nvSpPr>
          <p:cNvPr id="235" name="Exclusive rates to…"/>
          <p:cNvSpPr txBox="1"/>
          <p:nvPr/>
        </p:nvSpPr>
        <p:spPr>
          <a:xfrm>
            <a:off x="1113759" y="3790950"/>
            <a:ext cx="6339129" cy="180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nSpc>
                <a:spcPct val="100000"/>
              </a:lnSpc>
              <a:defRPr sz="5300" b="1">
                <a:solidFill>
                  <a:srgbClr val="282828"/>
                </a:solidFill>
              </a:defRPr>
            </a:pPr>
            <a:r>
              <a:t>Exclusive rates to</a:t>
            </a:r>
          </a:p>
          <a:p>
            <a:pPr>
              <a:lnSpc>
                <a:spcPct val="100000"/>
              </a:lnSpc>
              <a:defRPr sz="5300" b="1">
                <a:solidFill>
                  <a:srgbClr val="282828"/>
                </a:solidFill>
              </a:defRPr>
            </a:pPr>
            <a:r>
              <a:t>premium publishers</a:t>
            </a:r>
          </a:p>
        </p:txBody>
      </p:sp>
      <p:pic>
        <p:nvPicPr>
          <p:cNvPr id="236" name="Image" descr="Image"/>
          <p:cNvPicPr>
            <a:picLocks noChangeAspect="1"/>
          </p:cNvPicPr>
          <p:nvPr/>
        </p:nvPicPr>
        <p:blipFill>
          <a:blip r:embed="rId2"/>
          <a:stretch>
            <a:fillRect/>
          </a:stretch>
        </p:blipFill>
        <p:spPr>
          <a:xfrm>
            <a:off x="9784863" y="1581150"/>
            <a:ext cx="13830301" cy="10670836"/>
          </a:xfrm>
          <a:prstGeom prst="rect">
            <a:avLst/>
          </a:prstGeom>
          <a:ln w="12700">
            <a:miter lim="400000"/>
          </a:ln>
        </p:spPr>
      </p:pic>
      <p:sp>
        <p:nvSpPr>
          <p:cNvPr id="237"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238"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Additional opportunities for exposure"/>
          <p:cNvSpPr txBox="1"/>
          <p:nvPr/>
        </p:nvSpPr>
        <p:spPr>
          <a:xfrm>
            <a:off x="11942054" y="2727088"/>
            <a:ext cx="7365652" cy="2501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defRPr sz="5000" b="1">
                <a:solidFill>
                  <a:srgbClr val="231F20"/>
                </a:solidFill>
              </a:defRPr>
            </a:lvl1pPr>
          </a:lstStyle>
          <a:p>
            <a:r>
              <a:t>Additional opportunities for exposure</a:t>
            </a:r>
          </a:p>
        </p:txBody>
      </p:sp>
      <p:pic>
        <p:nvPicPr>
          <p:cNvPr id="241" name="Image" descr="Image"/>
          <p:cNvPicPr>
            <a:picLocks noChangeAspect="1"/>
          </p:cNvPicPr>
          <p:nvPr/>
        </p:nvPicPr>
        <p:blipFill>
          <a:blip r:embed="rId2"/>
          <a:srcRect l="35691" r="10011"/>
          <a:stretch>
            <a:fillRect/>
          </a:stretch>
        </p:blipFill>
        <p:spPr>
          <a:xfrm>
            <a:off x="-48221" y="0"/>
            <a:ext cx="11171041" cy="13716000"/>
          </a:xfrm>
          <a:prstGeom prst="rect">
            <a:avLst/>
          </a:prstGeom>
          <a:ln w="12700">
            <a:miter lim="400000"/>
          </a:ln>
        </p:spPr>
      </p:pic>
      <p:sp>
        <p:nvSpPr>
          <p:cNvPr id="242" name="Whether you want to position your brand for higher exposure, or get coveted placement for your promotions on one of our premium publisher’s websites, //Commerce can help you get the word out."/>
          <p:cNvSpPr txBox="1"/>
          <p:nvPr/>
        </p:nvSpPr>
        <p:spPr>
          <a:xfrm>
            <a:off x="11938000" y="5775101"/>
            <a:ext cx="7373760" cy="2296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Whether you want to position your brand for higher exposure, or get coveted placement for your promotions on one of our premium publisher’s websites, //Commerce can help you get the word out.</a:t>
            </a:r>
          </a:p>
        </p:txBody>
      </p:sp>
      <p:sp>
        <p:nvSpPr>
          <p:cNvPr id="243" name="Line"/>
          <p:cNvSpPr/>
          <p:nvPr/>
        </p:nvSpPr>
        <p:spPr>
          <a:xfrm>
            <a:off x="12055286" y="4675359"/>
            <a:ext cx="2651191" cy="1"/>
          </a:xfrm>
          <a:prstGeom prst="line">
            <a:avLst/>
          </a:prstGeom>
          <a:ln w="88900">
            <a:solidFill>
              <a:srgbClr val="FFD42B"/>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pic>
        <p:nvPicPr>
          <p:cNvPr id="244" name="Company Logo_Zendeck.png" descr="Company Logo_Zendeck.png"/>
          <p:cNvPicPr>
            <a:picLocks noChangeAspect="1"/>
          </p:cNvPicPr>
          <p:nvPr/>
        </p:nvPicPr>
        <p:blipFill>
          <a:blip r:embed="rId3"/>
          <a:stretch>
            <a:fillRect/>
          </a:stretch>
        </p:blipFill>
        <p:spPr>
          <a:xfrm>
            <a:off x="19192044" y="12183983"/>
            <a:ext cx="4078876" cy="1049973"/>
          </a:xfrm>
          <a:prstGeom prst="rect">
            <a:avLst/>
          </a:prstGeom>
          <a:ln w="12700">
            <a:miter lim="400000"/>
          </a:ln>
        </p:spPr>
      </p:pic>
    </p:spTree>
    <p:extLst>
      <p:ext uri="{BB962C8B-B14F-4D97-AF65-F5344CB8AC3E}">
        <p14:creationId xmlns:p14="http://schemas.microsoft.com/office/powerpoint/2010/main" val="3901343790"/>
      </p:ext>
    </p:extLst>
  </p:cSld>
  <p:clrMapOvr>
    <a:masterClrMapping/>
  </p:clrMapOvr>
  <mc:AlternateContent xmlns:mc="http://schemas.openxmlformats.org/markup-compatibility/2006" xmlns:p14="http://schemas.microsoft.com/office/powerpoint/2010/main">
    <mc:Choice Requires="p14">
      <p:transition p14:dur="200">
        <p:dissolve/>
      </p:transition>
    </mc:Choice>
    <mc:Fallback xmlns="" xmlns:m="http://schemas.openxmlformats.org/officeDocument/2006/math" xmlns:a14="http://schemas.microsoft.com/office/drawing/2010/main">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Additional Exposure"/>
          <p:cNvSpPr txBox="1">
            <a:spLocks noGrp="1"/>
          </p:cNvSpPr>
          <p:nvPr>
            <p:ph type="title"/>
          </p:nvPr>
        </p:nvSpPr>
        <p:spPr>
          <a:prstGeom prst="rect">
            <a:avLst/>
          </a:prstGeom>
        </p:spPr>
        <p:txBody>
          <a:bodyPr/>
          <a:lstStyle>
            <a:lvl1pPr>
              <a:defRPr sz="2500" spc="125">
                <a:latin typeface="+mn-lt"/>
                <a:ea typeface="+mn-ea"/>
                <a:cs typeface="+mn-cs"/>
                <a:sym typeface="Circular Std"/>
              </a:defRPr>
            </a:lvl1pPr>
          </a:lstStyle>
          <a:p>
            <a:r>
              <a:t>Additional Exposure</a:t>
            </a:r>
          </a:p>
        </p:txBody>
      </p:sp>
      <p:sp>
        <p:nvSpPr>
          <p:cNvPr id="247" name="Market to the best of our 2M publishers…"/>
          <p:cNvSpPr txBox="1">
            <a:spLocks noGrp="1"/>
          </p:cNvSpPr>
          <p:nvPr>
            <p:ph type="body" sz="quarter" idx="1"/>
          </p:nvPr>
        </p:nvSpPr>
        <p:spPr>
          <a:xfrm>
            <a:off x="1148674" y="5117225"/>
            <a:ext cx="8095780" cy="5677560"/>
          </a:xfrm>
          <a:prstGeom prst="rect">
            <a:avLst/>
          </a:prstGeom>
        </p:spPr>
        <p:txBody>
          <a:bodyPr/>
          <a:lstStyle/>
          <a:p>
            <a:pPr marL="0" indent="0">
              <a:spcBef>
                <a:spcPts val="0"/>
              </a:spcBef>
              <a:buSzTx/>
              <a:buNone/>
              <a:defRPr sz="2500" b="1">
                <a:solidFill>
                  <a:srgbClr val="6B6B6B"/>
                </a:solidFill>
                <a:latin typeface="+mn-lt"/>
                <a:ea typeface="+mn-ea"/>
                <a:cs typeface="+mn-cs"/>
                <a:sym typeface="Circular Std"/>
              </a:defRPr>
            </a:pPr>
            <a:r>
              <a:t>Market to the best of our 2M publishers</a:t>
            </a:r>
          </a:p>
          <a:p>
            <a:pPr marL="0" indent="0">
              <a:lnSpc>
                <a:spcPct val="110000"/>
              </a:lnSpc>
              <a:spcBef>
                <a:spcPts val="0"/>
              </a:spcBef>
              <a:buSzTx/>
              <a:buNone/>
              <a:defRPr sz="2500">
                <a:latin typeface="+mn-lt"/>
                <a:ea typeface="+mn-ea"/>
                <a:cs typeface="+mn-cs"/>
                <a:sym typeface="Circular Std"/>
              </a:defRPr>
            </a:pPr>
            <a:endParaRPr/>
          </a:p>
          <a:p>
            <a:pPr marL="0" indent="0">
              <a:lnSpc>
                <a:spcPct val="110000"/>
              </a:lnSpc>
              <a:spcBef>
                <a:spcPts val="0"/>
              </a:spcBef>
              <a:buSzTx/>
              <a:buNone/>
              <a:defRPr sz="2500">
                <a:latin typeface="+mn-lt"/>
                <a:ea typeface="+mn-ea"/>
                <a:cs typeface="+mn-cs"/>
                <a:sym typeface="Circular Std"/>
              </a:defRPr>
            </a:pPr>
            <a:r>
              <a:t>Natively incorporate your brand into outreach that goes to the top 100,000 of our 2M+ publishers. Based on previous success in such marketing programs, merchant participants typically see a minimum 20% sales lift.</a:t>
            </a:r>
          </a:p>
        </p:txBody>
      </p:sp>
      <p:pic>
        <p:nvPicPr>
          <p:cNvPr id="248" name="Image" descr="Image"/>
          <p:cNvPicPr>
            <a:picLocks noChangeAspect="1"/>
          </p:cNvPicPr>
          <p:nvPr/>
        </p:nvPicPr>
        <p:blipFill>
          <a:blip r:embed="rId2"/>
          <a:stretch>
            <a:fillRect/>
          </a:stretch>
        </p:blipFill>
        <p:spPr>
          <a:xfrm>
            <a:off x="9561403" y="1090909"/>
            <a:ext cx="14389484" cy="11788182"/>
          </a:xfrm>
          <a:prstGeom prst="rect">
            <a:avLst/>
          </a:prstGeom>
          <a:ln w="12700">
            <a:miter lim="400000"/>
          </a:ln>
        </p:spPr>
      </p:pic>
      <p:sp>
        <p:nvSpPr>
          <p:cNvPr id="249" name="Paid Placement"/>
          <p:cNvSpPr txBox="1"/>
          <p:nvPr/>
        </p:nvSpPr>
        <p:spPr>
          <a:xfrm>
            <a:off x="1113759" y="3790949"/>
            <a:ext cx="5092447" cy="1079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100000"/>
              </a:lnSpc>
              <a:defRPr sz="6000">
                <a:solidFill>
                  <a:srgbClr val="231F20"/>
                </a:solidFill>
                <a:latin typeface="Futura PT Demi"/>
                <a:ea typeface="Futura PT Demi"/>
                <a:cs typeface="Futura PT Demi"/>
                <a:sym typeface="Futura PT Demi"/>
              </a:defRPr>
            </a:lvl1pPr>
          </a:lstStyle>
          <a:p>
            <a:r>
              <a:rPr dirty="0"/>
              <a:t>Paid Placement</a:t>
            </a:r>
          </a:p>
        </p:txBody>
      </p:sp>
      <p:sp>
        <p:nvSpPr>
          <p:cNvPr id="250"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251" name="//Commerce for Merchants"/>
          <p:cNvSpPr txBox="1"/>
          <p:nvPr/>
        </p:nvSpPr>
        <p:spPr>
          <a:xfrm>
            <a:off x="1208180" y="527248"/>
            <a:ext cx="2921738"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pic>
        <p:nvPicPr>
          <p:cNvPr id="3" name="Picture 2">
            <a:extLst>
              <a:ext uri="{FF2B5EF4-FFF2-40B4-BE49-F238E27FC236}">
                <a16:creationId xmlns:a16="http://schemas.microsoft.com/office/drawing/2014/main" id="{507A9312-7E5F-5B4B-9507-0FB4DDE2A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187" y="7725088"/>
            <a:ext cx="5952609" cy="4523394"/>
          </a:xfrm>
          <a:prstGeom prst="rect">
            <a:avLst/>
          </a:prstGeom>
        </p:spPr>
      </p:pic>
    </p:spTree>
    <p:extLst>
      <p:ext uri="{BB962C8B-B14F-4D97-AF65-F5344CB8AC3E}">
        <p14:creationId xmlns:p14="http://schemas.microsoft.com/office/powerpoint/2010/main" val="3392974625"/>
      </p:ext>
    </p:extLst>
  </p:cSld>
  <p:clrMapOvr>
    <a:masterClrMapping/>
  </p:clrMapOvr>
  <mc:AlternateContent xmlns:mc="http://schemas.openxmlformats.org/markup-compatibility/2006" xmlns:p14="http://schemas.microsoft.com/office/powerpoint/2010/main">
    <mc:Choice Requires="p14">
      <p:transition p14:dur="200">
        <p:dissolve/>
      </p:transition>
    </mc:Choice>
    <mc:Fallback xmlns="" xmlns:m="http://schemas.openxmlformats.org/officeDocument/2006/math" xmlns:a14="http://schemas.microsoft.com/office/drawing/2010/main">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AEF09871-61B7-204A-979B-F7A6B34DD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25" y="0"/>
            <a:ext cx="23269575" cy="13716000"/>
          </a:xfrm>
          <a:prstGeom prst="rect">
            <a:avLst/>
          </a:prstGeom>
        </p:spPr>
      </p:pic>
    </p:spTree>
    <p:extLst>
      <p:ext uri="{BB962C8B-B14F-4D97-AF65-F5344CB8AC3E}">
        <p14:creationId xmlns:p14="http://schemas.microsoft.com/office/powerpoint/2010/main" val="32245470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Additional Exposure"/>
          <p:cNvSpPr txBox="1">
            <a:spLocks noGrp="1"/>
          </p:cNvSpPr>
          <p:nvPr>
            <p:ph type="title"/>
          </p:nvPr>
        </p:nvSpPr>
        <p:spPr>
          <a:prstGeom prst="rect">
            <a:avLst/>
          </a:prstGeom>
        </p:spPr>
        <p:txBody>
          <a:bodyPr/>
          <a:lstStyle>
            <a:lvl1pPr>
              <a:defRPr sz="2500" spc="125">
                <a:latin typeface="+mn-lt"/>
                <a:ea typeface="+mn-ea"/>
                <a:cs typeface="+mn-cs"/>
                <a:sym typeface="Circular Std"/>
              </a:defRPr>
            </a:lvl1pPr>
          </a:lstStyle>
          <a:p>
            <a:r>
              <a:t>Additional Exposure</a:t>
            </a:r>
          </a:p>
        </p:txBody>
      </p:sp>
      <p:sp>
        <p:nvSpPr>
          <p:cNvPr id="254" name="Sponsored content best practices…"/>
          <p:cNvSpPr txBox="1">
            <a:spLocks noGrp="1"/>
          </p:cNvSpPr>
          <p:nvPr>
            <p:ph type="body" sz="quarter" idx="1"/>
          </p:nvPr>
        </p:nvSpPr>
        <p:spPr>
          <a:xfrm>
            <a:off x="1148674" y="5117225"/>
            <a:ext cx="7583190" cy="5677560"/>
          </a:xfrm>
          <a:prstGeom prst="rect">
            <a:avLst/>
          </a:prstGeom>
        </p:spPr>
        <p:txBody>
          <a:bodyPr/>
          <a:lstStyle/>
          <a:p>
            <a:pPr marL="0" indent="0">
              <a:spcBef>
                <a:spcPts val="0"/>
              </a:spcBef>
              <a:buSzTx/>
              <a:buNone/>
              <a:defRPr sz="2500" b="1">
                <a:solidFill>
                  <a:srgbClr val="6B6B6B"/>
                </a:solidFill>
                <a:latin typeface="+mn-lt"/>
                <a:ea typeface="+mn-ea"/>
                <a:cs typeface="+mn-cs"/>
                <a:sym typeface="Circular Std"/>
              </a:defRPr>
            </a:pPr>
            <a:r>
              <a:t>Sponsored content best practices</a:t>
            </a:r>
          </a:p>
          <a:p>
            <a:pPr marL="0" indent="0">
              <a:lnSpc>
                <a:spcPct val="110000"/>
              </a:lnSpc>
              <a:spcBef>
                <a:spcPts val="0"/>
              </a:spcBef>
              <a:buSzTx/>
              <a:buNone/>
              <a:defRPr sz="2500">
                <a:latin typeface="+mn-lt"/>
                <a:ea typeface="+mn-ea"/>
                <a:cs typeface="+mn-cs"/>
                <a:sym typeface="Circular Std"/>
              </a:defRPr>
            </a:pPr>
            <a:endParaRPr/>
          </a:p>
          <a:p>
            <a:pPr marL="0" indent="0">
              <a:lnSpc>
                <a:spcPct val="110000"/>
              </a:lnSpc>
              <a:spcBef>
                <a:spcPts val="0"/>
              </a:spcBef>
              <a:buSzTx/>
              <a:buNone/>
              <a:defRPr sz="2500">
                <a:latin typeface="+mn-lt"/>
                <a:ea typeface="+mn-ea"/>
                <a:cs typeface="+mn-cs"/>
                <a:sym typeface="Circular Std"/>
              </a:defRPr>
            </a:pPr>
            <a:r>
              <a:t>Select one of our highly influential publishers to feature your brand in their content for a flat fee. Sponsored content is a fantastic way to reach a new customer segment and boost your brand’s exposure and drive incremental sales.</a:t>
            </a:r>
          </a:p>
        </p:txBody>
      </p:sp>
      <p:sp>
        <p:nvSpPr>
          <p:cNvPr id="255" name="Sponsored Content"/>
          <p:cNvSpPr txBox="1"/>
          <p:nvPr/>
        </p:nvSpPr>
        <p:spPr>
          <a:xfrm>
            <a:off x="1113759" y="3790949"/>
            <a:ext cx="6320029" cy="1079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defRPr sz="6000">
                <a:solidFill>
                  <a:srgbClr val="231F20"/>
                </a:solidFill>
                <a:latin typeface="Futura PT Demi"/>
                <a:ea typeface="Futura PT Demi"/>
                <a:cs typeface="Futura PT Demi"/>
                <a:sym typeface="Futura PT Demi"/>
              </a:defRPr>
            </a:lvl1pPr>
          </a:lstStyle>
          <a:p>
            <a:r>
              <a:t>Sponsored Content</a:t>
            </a:r>
          </a:p>
        </p:txBody>
      </p:sp>
      <p:pic>
        <p:nvPicPr>
          <p:cNvPr id="256" name="Image" descr="Image"/>
          <p:cNvPicPr>
            <a:picLocks noChangeAspect="1"/>
          </p:cNvPicPr>
          <p:nvPr/>
        </p:nvPicPr>
        <p:blipFill>
          <a:blip r:embed="rId2"/>
          <a:stretch>
            <a:fillRect/>
          </a:stretch>
        </p:blipFill>
        <p:spPr>
          <a:xfrm>
            <a:off x="9485989" y="1193800"/>
            <a:ext cx="14459861" cy="11763200"/>
          </a:xfrm>
          <a:prstGeom prst="rect">
            <a:avLst/>
          </a:prstGeom>
          <a:ln w="12700">
            <a:miter lim="400000"/>
          </a:ln>
        </p:spPr>
      </p:pic>
      <p:sp>
        <p:nvSpPr>
          <p:cNvPr id="257"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258" name="//Commerce for Merchants"/>
          <p:cNvSpPr txBox="1"/>
          <p:nvPr/>
        </p:nvSpPr>
        <p:spPr>
          <a:xfrm>
            <a:off x="1208180" y="527248"/>
            <a:ext cx="2921738"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Tree>
    <p:extLst>
      <p:ext uri="{BB962C8B-B14F-4D97-AF65-F5344CB8AC3E}">
        <p14:creationId xmlns:p14="http://schemas.microsoft.com/office/powerpoint/2010/main" val="3919866011"/>
      </p:ext>
    </p:extLst>
  </p:cSld>
  <p:clrMapOvr>
    <a:masterClrMapping/>
  </p:clrMapOvr>
  <mc:AlternateContent xmlns:mc="http://schemas.openxmlformats.org/markup-compatibility/2006" xmlns:p14="http://schemas.microsoft.com/office/powerpoint/2010/main">
    <mc:Choice Requires="p14">
      <p:transition p14:dur="200">
        <p:dissolve/>
      </p:transition>
    </mc:Choice>
    <mc:Fallback xmlns="" xmlns:m="http://schemas.openxmlformats.org/officeDocument/2006/math" xmlns:a14="http://schemas.microsoft.com/office/drawing/2010/main">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 descr="Image"/>
          <p:cNvPicPr>
            <a:picLocks noChangeAspect="1"/>
          </p:cNvPicPr>
          <p:nvPr/>
        </p:nvPicPr>
        <p:blipFill>
          <a:blip r:embed="rId4"/>
          <a:srcRect l="8629" r="8752"/>
          <a:stretch>
            <a:fillRect/>
          </a:stretch>
        </p:blipFill>
        <p:spPr>
          <a:xfrm rot="5400000">
            <a:off x="-1321922" y="1305355"/>
            <a:ext cx="13737179" cy="11084916"/>
          </a:xfrm>
          <a:prstGeom prst="rect">
            <a:avLst/>
          </a:prstGeom>
          <a:ln w="12700">
            <a:miter lim="400000"/>
          </a:ln>
        </p:spPr>
      </p:pic>
      <p:sp>
        <p:nvSpPr>
          <p:cNvPr id="130" name="Increase sales and site traffic by leveraging the influence of trusted publishers"/>
          <p:cNvSpPr txBox="1"/>
          <p:nvPr/>
        </p:nvSpPr>
        <p:spPr>
          <a:xfrm>
            <a:off x="14769445" y="3767856"/>
            <a:ext cx="7253968" cy="204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defRPr sz="4000">
                <a:solidFill>
                  <a:srgbClr val="000000"/>
                </a:solidFill>
              </a:defRPr>
            </a:pPr>
            <a:r>
              <a:rPr b="1">
                <a:solidFill>
                  <a:srgbClr val="FFD42B"/>
                </a:solidFill>
              </a:rPr>
              <a:t>Increase sales and site traffic </a:t>
            </a:r>
            <a:r>
              <a:t>by leveraging the influence of trusted publishers</a:t>
            </a:r>
          </a:p>
        </p:txBody>
      </p:sp>
      <p:pic>
        <p:nvPicPr>
          <p:cNvPr id="131" name="video1.mov" descr="video1.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001232" y="0"/>
            <a:ext cx="15134898" cy="13716001"/>
          </a:xfrm>
          <a:prstGeom prst="rect">
            <a:avLst/>
          </a:prstGeom>
          <a:ln w="12700">
            <a:miter lim="400000"/>
          </a:ln>
        </p:spPr>
      </p:pic>
      <p:sp>
        <p:nvSpPr>
          <p:cNvPr id="132"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33"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pic>
        <p:nvPicPr>
          <p:cNvPr id="134" name="Company Logo_Zendeck.png" descr="Company Logo_Zendeck.png"/>
          <p:cNvPicPr>
            <a:picLocks noChangeAspect="1"/>
          </p:cNvPicPr>
          <p:nvPr/>
        </p:nvPicPr>
        <p:blipFill>
          <a:blip r:embed="rId6"/>
          <a:stretch>
            <a:fillRect/>
          </a:stretch>
        </p:blipFill>
        <p:spPr>
          <a:xfrm>
            <a:off x="19192044" y="12183983"/>
            <a:ext cx="4078876" cy="10499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 fill="hold"/>
                                        <p:tgtEl>
                                          <p:spTgt spid="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A450B-D6BB-C44D-810D-5E6B379A0358}"/>
              </a:ext>
            </a:extLst>
          </p:cNvPr>
          <p:cNvSpPr>
            <a:spLocks noGrp="1"/>
          </p:cNvSpPr>
          <p:nvPr>
            <p:ph type="title"/>
          </p:nvPr>
        </p:nvSpPr>
        <p:spPr/>
        <p:txBody>
          <a:bodyPr/>
          <a:lstStyle/>
          <a:p>
            <a:r>
              <a:rPr lang="en-US" dirty="0">
                <a:latin typeface="+mj-lt"/>
              </a:rPr>
              <a:t>Examples</a:t>
            </a:r>
          </a:p>
        </p:txBody>
      </p:sp>
      <p:sp>
        <p:nvSpPr>
          <p:cNvPr id="4" name="Text Placeholder 3">
            <a:extLst>
              <a:ext uri="{FF2B5EF4-FFF2-40B4-BE49-F238E27FC236}">
                <a16:creationId xmlns:a16="http://schemas.microsoft.com/office/drawing/2014/main" id="{CECC412F-2EEB-8F49-AF66-E3BCE2E6A3E0}"/>
              </a:ext>
            </a:extLst>
          </p:cNvPr>
          <p:cNvSpPr>
            <a:spLocks noGrp="1"/>
          </p:cNvSpPr>
          <p:nvPr>
            <p:ph type="body" sz="quarter" idx="1"/>
          </p:nvPr>
        </p:nvSpPr>
        <p:spPr/>
        <p:txBody>
          <a:bodyPr/>
          <a:lstStyle/>
          <a:p>
            <a:r>
              <a:rPr lang="en-US" dirty="0"/>
              <a:t>CNN - </a:t>
            </a:r>
            <a:r>
              <a:rPr lang="en-US" u="sng" dirty="0">
                <a:hlinkClick r:id="rId3"/>
              </a:rPr>
              <a:t>https://www.cnn.com/2018/11/02/cnn-underscored/grafomap-review/index.html</a:t>
            </a:r>
            <a:endParaRPr lang="en-US" dirty="0"/>
          </a:p>
          <a:p>
            <a:endParaRPr lang="en-US" dirty="0"/>
          </a:p>
          <a:p>
            <a:r>
              <a:rPr lang="en-US" dirty="0" err="1"/>
              <a:t>DailyBeast</a:t>
            </a:r>
            <a:r>
              <a:rPr lang="en-US" dirty="0"/>
              <a:t> - </a:t>
            </a:r>
            <a:r>
              <a:rPr lang="en-US" u="sng" dirty="0">
                <a:hlinkClick r:id="rId4"/>
              </a:rPr>
              <a:t>https://www.thedailybeast.com/gift-this-custom-map-to-the-person-who-has-everything</a:t>
            </a:r>
            <a:endParaRPr lang="en-US" dirty="0"/>
          </a:p>
          <a:p>
            <a:pPr marL="0" indent="0">
              <a:buNone/>
            </a:pPr>
            <a:endParaRPr lang="en-US" dirty="0"/>
          </a:p>
          <a:p>
            <a:endParaRPr lang="en-US" dirty="0"/>
          </a:p>
        </p:txBody>
      </p:sp>
      <p:sp>
        <p:nvSpPr>
          <p:cNvPr id="7" name="TextBox 6">
            <a:extLst>
              <a:ext uri="{FF2B5EF4-FFF2-40B4-BE49-F238E27FC236}">
                <a16:creationId xmlns:a16="http://schemas.microsoft.com/office/drawing/2014/main" id="{AACA8C8F-AA8C-4742-9D32-58D7CF6D7D88}"/>
              </a:ext>
            </a:extLst>
          </p:cNvPr>
          <p:cNvSpPr txBox="1"/>
          <p:nvPr/>
        </p:nvSpPr>
        <p:spPr>
          <a:xfrm>
            <a:off x="2815389" y="4042611"/>
            <a:ext cx="102657" cy="525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10000"/>
              </a:lnSpc>
              <a:spcBef>
                <a:spcPts val="0"/>
              </a:spcBef>
              <a:spcAft>
                <a:spcPts val="0"/>
              </a:spcAft>
              <a:buClrTx/>
              <a:buSzTx/>
              <a:buFontTx/>
              <a:buNone/>
              <a:tabLst/>
            </a:pPr>
            <a:endParaRPr kumimoji="0" lang="en-US" sz="2500" b="0" i="0" u="none" strike="noStrike" cap="none" spc="0" normalizeH="0" baseline="0" dirty="0">
              <a:ln>
                <a:noFill/>
              </a:ln>
              <a:solidFill>
                <a:srgbClr val="5E5E5E"/>
              </a:solidFill>
              <a:effectLst/>
              <a:uFillTx/>
              <a:latin typeface="+mn-lt"/>
              <a:ea typeface="+mn-ea"/>
              <a:cs typeface="+mn-cs"/>
              <a:sym typeface="Circular Std"/>
            </a:endParaRPr>
          </a:p>
        </p:txBody>
      </p:sp>
      <p:sp>
        <p:nvSpPr>
          <p:cNvPr id="8" name="TextBox 7">
            <a:extLst>
              <a:ext uri="{FF2B5EF4-FFF2-40B4-BE49-F238E27FC236}">
                <a16:creationId xmlns:a16="http://schemas.microsoft.com/office/drawing/2014/main" id="{02F2537F-2E3C-2247-8A5C-8910120DCF8E}"/>
              </a:ext>
            </a:extLst>
          </p:cNvPr>
          <p:cNvSpPr txBox="1"/>
          <p:nvPr/>
        </p:nvSpPr>
        <p:spPr>
          <a:xfrm>
            <a:off x="1437432" y="3902318"/>
            <a:ext cx="6107441" cy="1541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r>
              <a:rPr lang="en-US" sz="6000" b="1" dirty="0">
                <a:latin typeface="Futura PT Book" panose="020B0502020204020303" pitchFamily="34" charset="77"/>
                <a:cs typeface="Futura Medium" panose="020B0602020204020303" pitchFamily="34" charset="-79"/>
              </a:rPr>
              <a:t>Sponsored Content</a:t>
            </a:r>
          </a:p>
          <a:p>
            <a:pPr marL="0" marR="0" indent="0" algn="l" defTabSz="825500" rtl="0" fontAlgn="auto" latinLnBrk="0" hangingPunct="0">
              <a:lnSpc>
                <a:spcPct val="110000"/>
              </a:lnSpc>
              <a:spcBef>
                <a:spcPts val="0"/>
              </a:spcBef>
              <a:spcAft>
                <a:spcPts val="0"/>
              </a:spcAft>
              <a:buClrTx/>
              <a:buSzTx/>
              <a:buFontTx/>
              <a:buNone/>
              <a:tabLst/>
            </a:pPr>
            <a:endParaRPr kumimoji="0" lang="en-US" sz="2500" b="0" i="0" u="none" strike="noStrike" cap="none" spc="0" normalizeH="0" baseline="0" dirty="0">
              <a:ln>
                <a:noFill/>
              </a:ln>
              <a:solidFill>
                <a:srgbClr val="5E5E5E"/>
              </a:solidFill>
              <a:effectLst/>
              <a:uFillTx/>
              <a:latin typeface="+mn-lt"/>
              <a:ea typeface="+mn-ea"/>
              <a:cs typeface="+mn-cs"/>
              <a:sym typeface="Circular Std"/>
            </a:endParaRPr>
          </a:p>
        </p:txBody>
      </p:sp>
      <p:pic>
        <p:nvPicPr>
          <p:cNvPr id="16" name="Picture Placeholder 15">
            <a:extLst>
              <a:ext uri="{FF2B5EF4-FFF2-40B4-BE49-F238E27FC236}">
                <a16:creationId xmlns:a16="http://schemas.microsoft.com/office/drawing/2014/main" id="{0A68F2B3-9CD1-C54C-80A2-4EE8A5B9F69A}"/>
              </a:ext>
            </a:extLst>
          </p:cNvPr>
          <p:cNvPicPr>
            <a:picLocks noGrp="1" noChangeAspect="1"/>
          </p:cNvPicPr>
          <p:nvPr>
            <p:ph type="pic" sz="half" idx="13"/>
          </p:nvPr>
        </p:nvPicPr>
        <p:blipFill>
          <a:blip r:embed="rId5">
            <a:extLst>
              <a:ext uri="{28A0092B-C50C-407E-A947-70E740481C1C}">
                <a14:useLocalDpi xmlns:a14="http://schemas.microsoft.com/office/drawing/2010/main" val="0"/>
              </a:ext>
            </a:extLst>
          </a:blip>
          <a:srcRect l="3486" r="3486"/>
          <a:stretch>
            <a:fillRect/>
          </a:stretch>
        </p:blipFill>
        <p:spPr/>
      </p:pic>
    </p:spTree>
    <p:extLst>
      <p:ext uri="{BB962C8B-B14F-4D97-AF65-F5344CB8AC3E}">
        <p14:creationId xmlns:p14="http://schemas.microsoft.com/office/powerpoint/2010/main" val="25448805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ectangle"/>
          <p:cNvSpPr/>
          <p:nvPr/>
        </p:nvSpPr>
        <p:spPr>
          <a:xfrm>
            <a:off x="-31661" y="611004"/>
            <a:ext cx="24447322" cy="13721647"/>
          </a:xfrm>
          <a:prstGeom prst="rect">
            <a:avLst/>
          </a:prstGeom>
          <a:solidFill>
            <a:srgbClr val="231F20"/>
          </a:solidFill>
          <a:ln w="12700">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261" name="Thank you!"/>
          <p:cNvSpPr txBox="1"/>
          <p:nvPr/>
        </p:nvSpPr>
        <p:spPr>
          <a:xfrm>
            <a:off x="1163537" y="930941"/>
            <a:ext cx="4056889"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ts val="10800"/>
              </a:lnSpc>
              <a:defRPr sz="6000" b="1">
                <a:solidFill>
                  <a:srgbClr val="FFFFFF"/>
                </a:solidFill>
              </a:defRPr>
            </a:lvl1pPr>
          </a:lstStyle>
          <a:p>
            <a:r>
              <a:t>Thank you!</a:t>
            </a:r>
          </a:p>
        </p:txBody>
      </p:sp>
      <p:sp>
        <p:nvSpPr>
          <p:cNvPr id="262" name="Merchant Team…"/>
          <p:cNvSpPr txBox="1"/>
          <p:nvPr/>
        </p:nvSpPr>
        <p:spPr>
          <a:xfrm>
            <a:off x="1173007" y="2513088"/>
            <a:ext cx="6121060" cy="6803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00000"/>
              </a:lnSpc>
              <a:spcBef>
                <a:spcPts val="800"/>
              </a:spcBef>
              <a:defRPr sz="4000" b="1">
                <a:solidFill>
                  <a:srgbClr val="FFFFFF"/>
                </a:solidFill>
              </a:defRPr>
            </a:pPr>
            <a:r>
              <a:rPr dirty="0"/>
              <a:t>Merchant Team</a:t>
            </a:r>
          </a:p>
          <a:p>
            <a:pPr defTabSz="457200">
              <a:lnSpc>
                <a:spcPts val="6400"/>
              </a:lnSpc>
              <a:spcBef>
                <a:spcPts val="800"/>
              </a:spcBef>
              <a:defRPr sz="4000" b="1">
                <a:solidFill>
                  <a:srgbClr val="FFFFFF"/>
                </a:solidFill>
              </a:defRPr>
            </a:pPr>
            <a:endParaRPr sz="1200" dirty="0"/>
          </a:p>
          <a:p>
            <a:pPr defTabSz="457200">
              <a:lnSpc>
                <a:spcPct val="100000"/>
              </a:lnSpc>
              <a:spcBef>
                <a:spcPts val="800"/>
              </a:spcBef>
              <a:defRPr sz="2800">
                <a:solidFill>
                  <a:srgbClr val="FFFFFF"/>
                </a:solidFill>
              </a:defRPr>
            </a:pPr>
            <a:r>
              <a:rPr dirty="0"/>
              <a:t>We’d love to hear from you! For inquires, please email </a:t>
            </a:r>
            <a:r>
              <a:rPr lang="en-US" dirty="0"/>
              <a:t>us</a:t>
            </a:r>
            <a:r>
              <a:rPr dirty="0"/>
              <a:t>.</a:t>
            </a:r>
          </a:p>
          <a:p>
            <a:pPr defTabSz="457200">
              <a:lnSpc>
                <a:spcPct val="150000"/>
              </a:lnSpc>
              <a:spcBef>
                <a:spcPts val="800"/>
              </a:spcBef>
              <a:defRPr sz="2800">
                <a:solidFill>
                  <a:srgbClr val="FFD42B"/>
                </a:solidFill>
              </a:defRPr>
            </a:pPr>
            <a:r>
              <a:rPr lang="en-US" dirty="0" err="1"/>
              <a:t>merchants</a:t>
            </a:r>
            <a:r>
              <a:rPr dirty="0" err="1"/>
              <a:t>@</a:t>
            </a:r>
            <a:r>
              <a:rPr lang="en-US" dirty="0" err="1"/>
              <a:t>sovrn</a:t>
            </a:r>
            <a:r>
              <a:rPr dirty="0" err="1"/>
              <a:t>.com</a:t>
            </a:r>
            <a:r>
              <a:rPr dirty="0"/>
              <a:t> </a:t>
            </a:r>
            <a:endParaRPr lang="en-US" dirty="0"/>
          </a:p>
          <a:p>
            <a:pPr defTabSz="457200">
              <a:lnSpc>
                <a:spcPct val="150000"/>
              </a:lnSpc>
              <a:spcBef>
                <a:spcPts val="800"/>
              </a:spcBef>
              <a:defRPr sz="2800">
                <a:solidFill>
                  <a:srgbClr val="FFD42B"/>
                </a:solidFill>
              </a:defRPr>
            </a:pPr>
            <a:r>
              <a:rPr lang="en-US" dirty="0">
                <a:solidFill>
                  <a:schemeClr val="accent4"/>
                </a:solidFill>
                <a:hlinkClick r:id="rId2">
                  <a:extLst>
                    <a:ext uri="{A12FA001-AC4F-418D-AE19-62706E023703}">
                      <ahyp:hlinkClr xmlns:ahyp="http://schemas.microsoft.com/office/drawing/2018/hyperlinkcolor" val="tx"/>
                    </a:ext>
                  </a:extLst>
                </a:hlinkClick>
              </a:rPr>
              <a:t>Kranjan@sovrn.com</a:t>
            </a:r>
            <a:endParaRPr lang="en-US" dirty="0">
              <a:solidFill>
                <a:schemeClr val="accent4"/>
              </a:solidFill>
            </a:endParaRPr>
          </a:p>
          <a:p>
            <a:pPr defTabSz="457200">
              <a:lnSpc>
                <a:spcPct val="150000"/>
              </a:lnSpc>
              <a:spcBef>
                <a:spcPts val="800"/>
              </a:spcBef>
              <a:defRPr sz="2800">
                <a:solidFill>
                  <a:srgbClr val="FFD42B"/>
                </a:solidFill>
              </a:defRPr>
            </a:pPr>
            <a:r>
              <a:rPr lang="en-US" dirty="0">
                <a:solidFill>
                  <a:schemeClr val="accent4"/>
                </a:solidFill>
                <a:hlinkClick r:id="rId2">
                  <a:extLst>
                    <a:ext uri="{A12FA001-AC4F-418D-AE19-62706E023703}">
                      <ahyp:hlinkClr xmlns:ahyp="http://schemas.microsoft.com/office/drawing/2018/hyperlinkcolor" val="tx"/>
                    </a:ext>
                  </a:extLst>
                </a:hlinkClick>
              </a:rPr>
              <a:t>EScudder@sovrn.com</a:t>
            </a:r>
            <a:endParaRPr lang="en-US" dirty="0">
              <a:solidFill>
                <a:schemeClr val="accent4"/>
              </a:solidFill>
            </a:endParaRPr>
          </a:p>
          <a:p>
            <a:pPr defTabSz="457200">
              <a:lnSpc>
                <a:spcPct val="150000"/>
              </a:lnSpc>
              <a:spcBef>
                <a:spcPts val="800"/>
              </a:spcBef>
              <a:defRPr sz="2800">
                <a:solidFill>
                  <a:srgbClr val="FFD42B"/>
                </a:solidFill>
              </a:defRPr>
            </a:pPr>
            <a:endParaRPr dirty="0"/>
          </a:p>
          <a:p>
            <a:pPr defTabSz="457200">
              <a:lnSpc>
                <a:spcPct val="100000"/>
              </a:lnSpc>
              <a:spcBef>
                <a:spcPts val="800"/>
              </a:spcBef>
              <a:defRPr sz="2800">
                <a:solidFill>
                  <a:srgbClr val="FFFFFF"/>
                </a:solidFill>
              </a:defRPr>
            </a:pPr>
            <a:r>
              <a:rPr dirty="0"/>
              <a:t>For more information, please visit:</a:t>
            </a:r>
          </a:p>
          <a:p>
            <a:pPr defTabSz="457200">
              <a:lnSpc>
                <a:spcPts val="4900"/>
              </a:lnSpc>
              <a:spcBef>
                <a:spcPts val="800"/>
              </a:spcBef>
              <a:defRPr sz="2800">
                <a:solidFill>
                  <a:srgbClr val="FFD42B"/>
                </a:solidFill>
              </a:defRPr>
            </a:pPr>
            <a:r>
              <a:rPr dirty="0" err="1"/>
              <a:t>www.</a:t>
            </a:r>
            <a:r>
              <a:rPr lang="en-US" dirty="0" err="1"/>
              <a:t>sovrn</a:t>
            </a:r>
            <a:r>
              <a:rPr dirty="0" err="1"/>
              <a:t>.com</a:t>
            </a:r>
            <a:r>
              <a:rPr lang="en-US" dirty="0"/>
              <a:t>/publishers/commerce</a:t>
            </a:r>
            <a:endParaRPr dirty="0"/>
          </a:p>
        </p:txBody>
      </p:sp>
      <p:sp>
        <p:nvSpPr>
          <p:cNvPr id="263" name="Our Offices"/>
          <p:cNvSpPr txBox="1"/>
          <p:nvPr/>
        </p:nvSpPr>
        <p:spPr>
          <a:xfrm>
            <a:off x="11068492" y="5813219"/>
            <a:ext cx="2834133" cy="749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800"/>
              </a:spcBef>
              <a:defRPr sz="4000" b="1">
                <a:solidFill>
                  <a:srgbClr val="FFFFFF"/>
                </a:solidFill>
              </a:defRPr>
            </a:lvl1pPr>
          </a:lstStyle>
          <a:p>
            <a:r>
              <a:t>Our Offices</a:t>
            </a:r>
          </a:p>
        </p:txBody>
      </p:sp>
      <p:pic>
        <p:nvPicPr>
          <p:cNvPr id="264" name="Company Logo_Footer 2.png" descr="Company Logo_Footer 2.png"/>
          <p:cNvPicPr>
            <a:picLocks noChangeAspect="1"/>
          </p:cNvPicPr>
          <p:nvPr/>
        </p:nvPicPr>
        <p:blipFill>
          <a:blip r:embed="rId3"/>
          <a:stretch>
            <a:fillRect/>
          </a:stretch>
        </p:blipFill>
        <p:spPr>
          <a:xfrm>
            <a:off x="1234795" y="12312989"/>
            <a:ext cx="4548535" cy="792007"/>
          </a:xfrm>
          <a:prstGeom prst="rect">
            <a:avLst/>
          </a:prstGeom>
          <a:ln w="12700">
            <a:miter lim="400000"/>
          </a:ln>
        </p:spPr>
      </p:pic>
      <p:pic>
        <p:nvPicPr>
          <p:cNvPr id="265" name="Image" descr="Image"/>
          <p:cNvPicPr>
            <a:picLocks noChangeAspect="1"/>
          </p:cNvPicPr>
          <p:nvPr/>
        </p:nvPicPr>
        <p:blipFill>
          <a:blip r:embed="rId4"/>
          <a:stretch>
            <a:fillRect/>
          </a:stretch>
        </p:blipFill>
        <p:spPr>
          <a:xfrm>
            <a:off x="11030439" y="7079429"/>
            <a:ext cx="12060477" cy="60113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descr="Image"/>
          <p:cNvPicPr>
            <a:picLocks noChangeAspect="1"/>
          </p:cNvPicPr>
          <p:nvPr/>
        </p:nvPicPr>
        <p:blipFill>
          <a:blip r:embed="rId2"/>
          <a:stretch>
            <a:fillRect/>
          </a:stretch>
        </p:blipFill>
        <p:spPr>
          <a:xfrm>
            <a:off x="8658920" y="948113"/>
            <a:ext cx="15096992" cy="11796690"/>
          </a:xfrm>
          <a:prstGeom prst="rect">
            <a:avLst/>
          </a:prstGeom>
          <a:ln w="12700">
            <a:miter lim="400000"/>
          </a:ln>
        </p:spPr>
      </p:pic>
      <p:sp>
        <p:nvSpPr>
          <p:cNvPr id="137"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38"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
        <p:nvSpPr>
          <p:cNvPr id="139" name="//Commerce seamlessly connects…"/>
          <p:cNvSpPr txBox="1"/>
          <p:nvPr/>
        </p:nvSpPr>
        <p:spPr>
          <a:xfrm>
            <a:off x="1129524" y="3669257"/>
            <a:ext cx="7497285"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defRPr sz="5700">
                <a:solidFill>
                  <a:srgbClr val="231F20"/>
                </a:solidFill>
              </a:defRPr>
            </a:pPr>
            <a:r>
              <a:rPr b="1"/>
              <a:t>//Commerce </a:t>
            </a:r>
            <a:r>
              <a:t>seamlessly connects</a:t>
            </a:r>
          </a:p>
          <a:p>
            <a:pPr defTabSz="457200">
              <a:lnSpc>
                <a:spcPct val="100000"/>
              </a:lnSpc>
              <a:defRPr sz="5700">
                <a:solidFill>
                  <a:srgbClr val="231F20"/>
                </a:solidFill>
              </a:defRPr>
            </a:pPr>
            <a:r>
              <a:t>you to </a:t>
            </a:r>
            <a:r>
              <a:rPr b="1">
                <a:solidFill>
                  <a:srgbClr val="FFD42B"/>
                </a:solidFill>
              </a:rPr>
              <a:t>2M+ publishers</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11010874" y="-45942"/>
            <a:ext cx="13419346" cy="13807884"/>
          </a:xfrm>
          <a:prstGeom prst="rect">
            <a:avLst/>
          </a:prstGeom>
          <a:solidFill>
            <a:srgbClr val="F1F2F2"/>
          </a:solidFill>
          <a:ln w="12700">
            <a:miter lim="400000"/>
          </a:ln>
        </p:spPr>
        <p:txBody>
          <a:bodyPr lIns="0" tIns="0" rIns="0" bIns="0" anchor="ctr"/>
          <a:lstStyle/>
          <a:p>
            <a:pPr algn="ctr">
              <a:lnSpc>
                <a:spcPct val="100000"/>
              </a:lnSpc>
              <a:defRPr sz="3200">
                <a:solidFill>
                  <a:srgbClr val="D5D5D5"/>
                </a:solidFill>
                <a:latin typeface="Helvetica Neue Medium"/>
                <a:ea typeface="Helvetica Neue Medium"/>
                <a:cs typeface="Helvetica Neue Medium"/>
                <a:sym typeface="Helvetica Neue Medium"/>
              </a:defRPr>
            </a:pPr>
            <a:endParaRPr/>
          </a:p>
        </p:txBody>
      </p:sp>
      <p:sp>
        <p:nvSpPr>
          <p:cNvPr id="143" name="//Commerce Network Breakdown vs Industry Standard"/>
          <p:cNvSpPr txBox="1"/>
          <p:nvPr/>
        </p:nvSpPr>
        <p:spPr>
          <a:xfrm>
            <a:off x="1113759" y="2673350"/>
            <a:ext cx="7140121" cy="284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100000"/>
              </a:lnSpc>
              <a:defRPr sz="5700" b="1">
                <a:solidFill>
                  <a:srgbClr val="231F20"/>
                </a:solidFill>
              </a:defRPr>
            </a:pPr>
            <a:r>
              <a:rPr>
                <a:solidFill>
                  <a:srgbClr val="FFD42B"/>
                </a:solidFill>
              </a:rPr>
              <a:t>//Commerce Network Breakdown</a:t>
            </a:r>
            <a:r>
              <a:t> vs Industry Standard</a:t>
            </a:r>
          </a:p>
        </p:txBody>
      </p:sp>
      <p:sp>
        <p:nvSpPr>
          <p:cNvPr id="145"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46"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pic>
        <p:nvPicPr>
          <p:cNvPr id="2" name="Picture 1">
            <a:extLst>
              <a:ext uri="{FF2B5EF4-FFF2-40B4-BE49-F238E27FC236}">
                <a16:creationId xmlns:a16="http://schemas.microsoft.com/office/drawing/2014/main" id="{03D3E0DB-FBD7-ED48-B974-BA821540B7B0}"/>
              </a:ext>
            </a:extLst>
          </p:cNvPr>
          <p:cNvPicPr>
            <a:picLocks noChangeAspect="1"/>
          </p:cNvPicPr>
          <p:nvPr/>
        </p:nvPicPr>
        <p:blipFill>
          <a:blip r:embed="rId3"/>
          <a:stretch>
            <a:fillRect/>
          </a:stretch>
        </p:blipFill>
        <p:spPr>
          <a:xfrm>
            <a:off x="1208180" y="5120583"/>
            <a:ext cx="9802694" cy="9754876"/>
          </a:xfrm>
          <a:prstGeom prst="rect">
            <a:avLst/>
          </a:prstGeom>
        </p:spPr>
      </p:pic>
      <p:pic>
        <p:nvPicPr>
          <p:cNvPr id="3" name="Picture 2">
            <a:extLst>
              <a:ext uri="{FF2B5EF4-FFF2-40B4-BE49-F238E27FC236}">
                <a16:creationId xmlns:a16="http://schemas.microsoft.com/office/drawing/2014/main" id="{5AF4038C-FEAE-EA4D-BEE8-77D10C0F5FFF}"/>
              </a:ext>
            </a:extLst>
          </p:cNvPr>
          <p:cNvPicPr>
            <a:picLocks noChangeAspect="1"/>
          </p:cNvPicPr>
          <p:nvPr/>
        </p:nvPicPr>
        <p:blipFill>
          <a:blip r:embed="rId4"/>
          <a:stretch>
            <a:fillRect/>
          </a:stretch>
        </p:blipFill>
        <p:spPr>
          <a:xfrm>
            <a:off x="10724683" y="833430"/>
            <a:ext cx="16826587" cy="168265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p:cNvSpPr/>
          <p:nvPr/>
        </p:nvSpPr>
        <p:spPr>
          <a:xfrm>
            <a:off x="-13830" y="-16461"/>
            <a:ext cx="11118537" cy="13748922"/>
          </a:xfrm>
          <a:prstGeom prst="rect">
            <a:avLst/>
          </a:prstGeom>
          <a:solidFill>
            <a:srgbClr val="F1F2F2"/>
          </a:solidFill>
          <a:ln w="12700">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49" name="Our unique product suite allows publishers to generate revenue directly from their content without disrupting the user experience. With //Commerce’s monetization solution, you’ll drive sales — even if visitors are using an ad-blocker."/>
          <p:cNvSpPr txBox="1"/>
          <p:nvPr/>
        </p:nvSpPr>
        <p:spPr>
          <a:xfrm>
            <a:off x="11938000" y="6660584"/>
            <a:ext cx="8478833" cy="2296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t>Our unique product suite allows publishers to generate revenue directly from their content without disrupting the user experience. With //Commerce’s monetization solution, you’ll drive sales — even if visitors are using an ad-blocker.  </a:t>
            </a:r>
          </a:p>
        </p:txBody>
      </p:sp>
      <p:sp>
        <p:nvSpPr>
          <p:cNvPr id="150" name="Increase ROI while driving sales and clicks"/>
          <p:cNvSpPr txBox="1"/>
          <p:nvPr/>
        </p:nvSpPr>
        <p:spPr>
          <a:xfrm>
            <a:off x="11962051" y="5904935"/>
            <a:ext cx="941432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nSpc>
                <a:spcPct val="100000"/>
              </a:lnSpc>
              <a:defRPr b="1">
                <a:solidFill>
                  <a:srgbClr val="6B6B6B"/>
                </a:solidFill>
              </a:defRPr>
            </a:lvl1pPr>
          </a:lstStyle>
          <a:p>
            <a:r>
              <a:t>Increase ROI while driving sales and clicks</a:t>
            </a:r>
          </a:p>
        </p:txBody>
      </p:sp>
      <p:sp>
        <p:nvSpPr>
          <p:cNvPr id="151"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52"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
        <p:nvSpPr>
          <p:cNvPr id="153" name="Insert…"/>
          <p:cNvSpPr txBox="1"/>
          <p:nvPr/>
        </p:nvSpPr>
        <p:spPr>
          <a:xfrm>
            <a:off x="4153757" y="6110281"/>
            <a:ext cx="5345466" cy="2608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900"/>
              </a:spcBef>
              <a:defRPr sz="3000" b="1">
                <a:solidFill>
                  <a:srgbClr val="282828"/>
                </a:solidFill>
              </a:defRPr>
            </a:pPr>
            <a:r>
              <a:t>Insert</a:t>
            </a:r>
          </a:p>
          <a:p>
            <a:pPr>
              <a:spcBef>
                <a:spcPts val="900"/>
              </a:spcBef>
            </a:pPr>
            <a:r>
              <a:t>Creates and inserts new affiliate links by detecting relevant product and brand mentions.</a:t>
            </a:r>
          </a:p>
        </p:txBody>
      </p:sp>
      <p:sp>
        <p:nvSpPr>
          <p:cNvPr id="154" name="Anywhere…"/>
          <p:cNvSpPr txBox="1"/>
          <p:nvPr/>
        </p:nvSpPr>
        <p:spPr>
          <a:xfrm>
            <a:off x="4153757" y="10062059"/>
            <a:ext cx="5169781"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900"/>
              </a:spcBef>
              <a:defRPr sz="3000" b="1">
                <a:solidFill>
                  <a:srgbClr val="282828"/>
                </a:solidFill>
              </a:defRPr>
            </a:pPr>
            <a:r>
              <a:t>Anywhere</a:t>
            </a:r>
          </a:p>
          <a:p>
            <a:pPr>
              <a:spcBef>
                <a:spcPts val="900"/>
              </a:spcBef>
            </a:pPr>
            <a:r>
              <a:t>Generates monetized links compatible with Twitter, Facebook, emails, RSS feeds, and more.</a:t>
            </a:r>
          </a:p>
        </p:txBody>
      </p:sp>
      <p:sp>
        <p:nvSpPr>
          <p:cNvPr id="155" name="Convert…"/>
          <p:cNvSpPr txBox="1"/>
          <p:nvPr/>
        </p:nvSpPr>
        <p:spPr>
          <a:xfrm>
            <a:off x="4224134" y="2530402"/>
            <a:ext cx="4639519" cy="216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900"/>
              </a:spcBef>
              <a:defRPr sz="3000" b="1">
                <a:solidFill>
                  <a:srgbClr val="282828"/>
                </a:solidFill>
              </a:defRPr>
            </a:pPr>
            <a:r>
              <a:t>Convert</a:t>
            </a:r>
          </a:p>
          <a:p>
            <a:pPr>
              <a:spcBef>
                <a:spcPts val="900"/>
              </a:spcBef>
            </a:pPr>
            <a:r>
              <a:t>Automatically convert existing links to affiliate links.</a:t>
            </a:r>
          </a:p>
        </p:txBody>
      </p:sp>
      <p:pic>
        <p:nvPicPr>
          <p:cNvPr id="156" name="Insert.png" descr="Insert.png"/>
          <p:cNvPicPr>
            <a:picLocks noChangeAspect="1"/>
          </p:cNvPicPr>
          <p:nvPr/>
        </p:nvPicPr>
        <p:blipFill>
          <a:blip r:embed="rId2"/>
          <a:stretch>
            <a:fillRect/>
          </a:stretch>
        </p:blipFill>
        <p:spPr>
          <a:xfrm>
            <a:off x="2355680" y="6437064"/>
            <a:ext cx="1096678" cy="1402081"/>
          </a:xfrm>
          <a:prstGeom prst="rect">
            <a:avLst/>
          </a:prstGeom>
          <a:ln w="12700">
            <a:miter lim="400000"/>
          </a:ln>
        </p:spPr>
      </p:pic>
      <p:pic>
        <p:nvPicPr>
          <p:cNvPr id="157" name="Convert.png" descr="Convert.png"/>
          <p:cNvPicPr>
            <a:picLocks noChangeAspect="1"/>
          </p:cNvPicPr>
          <p:nvPr/>
        </p:nvPicPr>
        <p:blipFill>
          <a:blip r:embed="rId3"/>
          <a:stretch>
            <a:fillRect/>
          </a:stretch>
        </p:blipFill>
        <p:spPr>
          <a:xfrm>
            <a:off x="2345979" y="2680099"/>
            <a:ext cx="1103619" cy="1402080"/>
          </a:xfrm>
          <a:prstGeom prst="rect">
            <a:avLst/>
          </a:prstGeom>
          <a:ln w="12700">
            <a:miter lim="400000"/>
          </a:ln>
        </p:spPr>
      </p:pic>
      <p:pic>
        <p:nvPicPr>
          <p:cNvPr id="158" name="Anywhere.png" descr="Anywhere.png"/>
          <p:cNvPicPr>
            <a:picLocks noChangeAspect="1"/>
          </p:cNvPicPr>
          <p:nvPr/>
        </p:nvPicPr>
        <p:blipFill>
          <a:blip r:embed="rId4"/>
          <a:stretch>
            <a:fillRect/>
          </a:stretch>
        </p:blipFill>
        <p:spPr>
          <a:xfrm>
            <a:off x="2345979" y="10384639"/>
            <a:ext cx="1103619" cy="1402081"/>
          </a:xfrm>
          <a:prstGeom prst="rect">
            <a:avLst/>
          </a:prstGeom>
          <a:ln w="12700">
            <a:miter lim="400000"/>
          </a:ln>
        </p:spPr>
      </p:pic>
      <p:sp>
        <p:nvSpPr>
          <p:cNvPr id="159" name="//Commerce…"/>
          <p:cNvSpPr txBox="1"/>
          <p:nvPr/>
        </p:nvSpPr>
        <p:spPr>
          <a:xfrm>
            <a:off x="11981948" y="2250838"/>
            <a:ext cx="7920726" cy="170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lnSpc>
                <a:spcPct val="100000"/>
              </a:lnSpc>
              <a:defRPr sz="5000" b="1">
                <a:solidFill>
                  <a:srgbClr val="231F20"/>
                </a:solidFill>
              </a:defRPr>
            </a:pPr>
            <a:r>
              <a:t>//Commerce</a:t>
            </a:r>
          </a:p>
          <a:p>
            <a:pPr defTabSz="457200">
              <a:lnSpc>
                <a:spcPct val="100000"/>
              </a:lnSpc>
              <a:defRPr sz="5000" b="1">
                <a:solidFill>
                  <a:srgbClr val="231F20"/>
                </a:solidFill>
              </a:defRPr>
            </a:pPr>
            <a:r>
              <a:t>Product Suite</a:t>
            </a:r>
          </a:p>
        </p:txBody>
      </p:sp>
      <p:sp>
        <p:nvSpPr>
          <p:cNvPr id="160" name="Line"/>
          <p:cNvSpPr/>
          <p:nvPr/>
        </p:nvSpPr>
        <p:spPr>
          <a:xfrm>
            <a:off x="12055286" y="4421359"/>
            <a:ext cx="2651191" cy="1"/>
          </a:xfrm>
          <a:prstGeom prst="line">
            <a:avLst/>
          </a:prstGeom>
          <a:ln w="88900">
            <a:solidFill>
              <a:srgbClr val="FFD42B"/>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pic>
        <p:nvPicPr>
          <p:cNvPr id="161" name="Company Logo_Zendeck.png" descr="Company Logo_Zendeck.png"/>
          <p:cNvPicPr>
            <a:picLocks noChangeAspect="1"/>
          </p:cNvPicPr>
          <p:nvPr/>
        </p:nvPicPr>
        <p:blipFill>
          <a:blip r:embed="rId5"/>
          <a:stretch>
            <a:fillRect/>
          </a:stretch>
        </p:blipFill>
        <p:spPr>
          <a:xfrm>
            <a:off x="19192044" y="12183983"/>
            <a:ext cx="4078876" cy="104997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ommerce Convert makes it easy for publishers to earn from existing links to your site. When top publishers generate revenue through your competitive commission rates, they will be more likely to link to your site and drive future sales. By being a //Commerce merchant, you incentivize 2M+ publishers to link to you.…"/>
          <p:cNvSpPr txBox="1">
            <a:spLocks noGrp="1"/>
          </p:cNvSpPr>
          <p:nvPr>
            <p:ph type="body" sz="quarter" idx="1"/>
          </p:nvPr>
        </p:nvSpPr>
        <p:spPr>
          <a:xfrm>
            <a:off x="1148674" y="4881665"/>
            <a:ext cx="8083965" cy="5677560"/>
          </a:xfrm>
          <a:prstGeom prst="rect">
            <a:avLst/>
          </a:prstGeom>
        </p:spPr>
        <p:txBody>
          <a:bodyPr/>
          <a:lstStyle/>
          <a:p>
            <a:pPr marL="0" indent="0">
              <a:lnSpc>
                <a:spcPct val="110000"/>
              </a:lnSpc>
              <a:spcBef>
                <a:spcPts val="0"/>
              </a:spcBef>
              <a:buSzTx/>
              <a:buNone/>
              <a:defRPr sz="2500">
                <a:latin typeface="+mn-lt"/>
                <a:ea typeface="+mn-ea"/>
                <a:cs typeface="+mn-cs"/>
                <a:sym typeface="Circular Std"/>
              </a:defRPr>
            </a:pPr>
            <a:r>
              <a:t>//Commerce Convert makes it easy for publishers to earn from existing links to your site. When top publishers generate revenue through your competitive commission rates, they will be more likely to link to your site and drive future sales. By being a //Commerce merchant, you incentivize 2M+ publishers to link to you.</a:t>
            </a:r>
          </a:p>
          <a:p>
            <a:pPr marL="0" indent="0">
              <a:lnSpc>
                <a:spcPct val="110000"/>
              </a:lnSpc>
              <a:spcBef>
                <a:spcPts val="0"/>
              </a:spcBef>
              <a:buSzTx/>
              <a:buNone/>
              <a:defRPr sz="2500">
                <a:latin typeface="+mn-lt"/>
                <a:ea typeface="+mn-ea"/>
                <a:cs typeface="+mn-cs"/>
                <a:sym typeface="Circular Std"/>
              </a:defRPr>
            </a:pPr>
            <a:endParaRPr/>
          </a:p>
          <a:p>
            <a:pPr marL="0" indent="0">
              <a:lnSpc>
                <a:spcPct val="110000"/>
              </a:lnSpc>
              <a:spcBef>
                <a:spcPts val="0"/>
              </a:spcBef>
              <a:buSzTx/>
              <a:buNone/>
              <a:defRPr sz="2500">
                <a:latin typeface="+mn-lt"/>
                <a:ea typeface="+mn-ea"/>
                <a:cs typeface="+mn-cs"/>
                <a:sym typeface="Circular Std"/>
              </a:defRPr>
            </a:pPr>
            <a:r>
              <a:t>Publishers who utilize //Commerce Convert include:</a:t>
            </a:r>
          </a:p>
        </p:txBody>
      </p:sp>
      <p:pic>
        <p:nvPicPr>
          <p:cNvPr id="164" name="Image" descr="Image"/>
          <p:cNvPicPr>
            <a:picLocks noChangeAspect="1"/>
          </p:cNvPicPr>
          <p:nvPr/>
        </p:nvPicPr>
        <p:blipFill>
          <a:blip r:embed="rId4"/>
          <a:stretch>
            <a:fillRect/>
          </a:stretch>
        </p:blipFill>
        <p:spPr>
          <a:xfrm>
            <a:off x="16590283" y="10832007"/>
            <a:ext cx="2658835" cy="216992"/>
          </a:xfrm>
          <a:prstGeom prst="rect">
            <a:avLst/>
          </a:prstGeom>
          <a:ln w="12700">
            <a:miter lim="400000"/>
          </a:ln>
        </p:spPr>
      </p:pic>
      <p:sp>
        <p:nvSpPr>
          <p:cNvPr id="165" name="Line"/>
          <p:cNvSpPr/>
          <p:nvPr/>
        </p:nvSpPr>
        <p:spPr>
          <a:xfrm flipH="1">
            <a:off x="15330585" y="10991303"/>
            <a:ext cx="1170486" cy="1"/>
          </a:xfrm>
          <a:prstGeom prst="line">
            <a:avLst/>
          </a:prstGeom>
          <a:ln w="25400">
            <a:solidFill>
              <a:srgbClr val="0066FF"/>
            </a:solidFill>
            <a:miter lim="400000"/>
            <a:tailEnd type="triangle"/>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pic>
        <p:nvPicPr>
          <p:cNvPr id="166" name="Convert Animation.mov" descr="Convert Animation.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131554" y="588384"/>
            <a:ext cx="13177986" cy="12539232"/>
          </a:xfrm>
          <a:prstGeom prst="rect">
            <a:avLst/>
          </a:prstGeom>
          <a:ln w="12700">
            <a:miter lim="400000"/>
          </a:ln>
        </p:spPr>
      </p:pic>
      <p:pic>
        <p:nvPicPr>
          <p:cNvPr id="167" name="Image" descr="Image"/>
          <p:cNvPicPr>
            <a:picLocks noChangeAspect="1"/>
          </p:cNvPicPr>
          <p:nvPr/>
        </p:nvPicPr>
        <p:blipFill>
          <a:blip r:embed="rId6"/>
          <a:stretch>
            <a:fillRect/>
          </a:stretch>
        </p:blipFill>
        <p:spPr>
          <a:xfrm>
            <a:off x="1195868" y="9560361"/>
            <a:ext cx="6073228" cy="794223"/>
          </a:xfrm>
          <a:prstGeom prst="rect">
            <a:avLst/>
          </a:prstGeom>
          <a:ln w="12700">
            <a:miter lim="400000"/>
          </a:ln>
        </p:spPr>
      </p:pic>
      <p:sp>
        <p:nvSpPr>
          <p:cNvPr id="168" name="Product Suite Overview"/>
          <p:cNvSpPr txBox="1">
            <a:spLocks noGrp="1"/>
          </p:cNvSpPr>
          <p:nvPr>
            <p:ph type="title"/>
          </p:nvPr>
        </p:nvSpPr>
        <p:spPr>
          <a:xfrm>
            <a:off x="1201044" y="2702124"/>
            <a:ext cx="6122647" cy="768649"/>
          </a:xfrm>
          <a:prstGeom prst="rect">
            <a:avLst/>
          </a:prstGeom>
        </p:spPr>
        <p:txBody>
          <a:bodyPr/>
          <a:lstStyle>
            <a:lvl1pPr>
              <a:defRPr sz="2500" spc="125">
                <a:latin typeface="+mn-lt"/>
                <a:ea typeface="+mn-ea"/>
                <a:cs typeface="+mn-cs"/>
                <a:sym typeface="Circular Std"/>
              </a:defRPr>
            </a:lvl1pPr>
          </a:lstStyle>
          <a:p>
            <a:r>
              <a:t>Product Suite Overview</a:t>
            </a:r>
          </a:p>
        </p:txBody>
      </p:sp>
      <p:sp>
        <p:nvSpPr>
          <p:cNvPr id="169" name="Convert"/>
          <p:cNvSpPr txBox="1"/>
          <p:nvPr/>
        </p:nvSpPr>
        <p:spPr>
          <a:xfrm>
            <a:off x="1138828" y="3562680"/>
            <a:ext cx="7497867"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00000"/>
              </a:lnSpc>
              <a:defRPr sz="5300" b="1">
                <a:solidFill>
                  <a:srgbClr val="282828"/>
                </a:solidFill>
              </a:defRPr>
            </a:lvl1pPr>
          </a:lstStyle>
          <a:p>
            <a:r>
              <a:t>Convert</a:t>
            </a:r>
          </a:p>
        </p:txBody>
      </p:sp>
      <p:sp>
        <p:nvSpPr>
          <p:cNvPr id="170"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71"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8" fill="hold"/>
                                        <p:tgtEl>
                                          <p:spTgt spid="1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Enable Optimize"/>
          <p:cNvSpPr txBox="1"/>
          <p:nvPr/>
        </p:nvSpPr>
        <p:spPr>
          <a:xfrm>
            <a:off x="1113759" y="3600450"/>
            <a:ext cx="7104868"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sz="5300" b="1">
                <a:solidFill>
                  <a:srgbClr val="282828"/>
                </a:solidFill>
              </a:defRPr>
            </a:pPr>
            <a:r>
              <a:t>Enable</a:t>
            </a:r>
            <a:r>
              <a:rPr>
                <a:solidFill>
                  <a:srgbClr val="231F20"/>
                </a:solidFill>
              </a:rPr>
              <a:t> </a:t>
            </a:r>
            <a:r>
              <a:rPr>
                <a:solidFill>
                  <a:srgbClr val="FFD42B"/>
                </a:solidFill>
              </a:rPr>
              <a:t>Optimize</a:t>
            </a:r>
          </a:p>
        </p:txBody>
      </p:sp>
      <p:sp>
        <p:nvSpPr>
          <p:cNvPr id="174" name="+ We have over 87,000 publishers opted in to Optimize, with more opting in daily.…"/>
          <p:cNvSpPr txBox="1">
            <a:spLocks noGrp="1"/>
          </p:cNvSpPr>
          <p:nvPr>
            <p:ph type="body" sz="quarter" idx="1"/>
          </p:nvPr>
        </p:nvSpPr>
        <p:spPr>
          <a:xfrm>
            <a:off x="1148674" y="5116086"/>
            <a:ext cx="7349729" cy="6283794"/>
          </a:xfrm>
          <a:prstGeom prst="rect">
            <a:avLst/>
          </a:prstGeom>
        </p:spPr>
        <p:txBody>
          <a:bodyPr/>
          <a:lstStyle/>
          <a:p>
            <a:pPr marL="0" indent="0">
              <a:lnSpc>
                <a:spcPct val="110000"/>
              </a:lnSpc>
              <a:spcBef>
                <a:spcPts val="0"/>
              </a:spcBef>
              <a:buSzTx/>
              <a:buNone/>
              <a:defRPr sz="2400">
                <a:latin typeface="+mn-lt"/>
                <a:ea typeface="+mn-ea"/>
                <a:cs typeface="+mn-cs"/>
                <a:sym typeface="Circular Std"/>
              </a:defRPr>
            </a:pPr>
            <a:r>
              <a:rPr dirty="0">
                <a:solidFill>
                  <a:srgbClr val="FFD42B"/>
                </a:solidFill>
                <a:latin typeface="Futura PT Demi"/>
                <a:ea typeface="Futura PT Demi"/>
                <a:cs typeface="Futura PT Demi"/>
                <a:sym typeface="Futura PT Demi"/>
              </a:rPr>
              <a:t>+</a:t>
            </a:r>
            <a:r>
              <a:rPr dirty="0">
                <a:solidFill>
                  <a:srgbClr val="FFD42B"/>
                </a:solidFill>
              </a:rPr>
              <a:t> </a:t>
            </a:r>
            <a:r>
              <a:rPr dirty="0"/>
              <a:t>We have over 87,000 publishers opted in to </a:t>
            </a:r>
            <a:r>
              <a:rPr dirty="0">
                <a:hlinkClick r:id="rId2"/>
              </a:rPr>
              <a:t>Optimize</a:t>
            </a:r>
            <a:r>
              <a:rPr dirty="0"/>
              <a:t>, with more opting in daily. </a:t>
            </a:r>
          </a:p>
          <a:p>
            <a:pPr marL="0" indent="0">
              <a:lnSpc>
                <a:spcPct val="110000"/>
              </a:lnSpc>
              <a:spcBef>
                <a:spcPts val="0"/>
              </a:spcBef>
              <a:buSzTx/>
              <a:buNone/>
              <a:defRPr sz="2400">
                <a:latin typeface="+mn-lt"/>
                <a:ea typeface="+mn-ea"/>
                <a:cs typeface="+mn-cs"/>
                <a:sym typeface="Circular Std"/>
              </a:defRPr>
            </a:pPr>
            <a:endParaRPr dirty="0"/>
          </a:p>
          <a:p>
            <a:pPr marL="0" indent="0">
              <a:lnSpc>
                <a:spcPct val="110000"/>
              </a:lnSpc>
              <a:spcBef>
                <a:spcPts val="0"/>
              </a:spcBef>
              <a:buSzTx/>
              <a:buNone/>
              <a:defRPr sz="2400">
                <a:latin typeface="+mn-lt"/>
                <a:ea typeface="+mn-ea"/>
                <a:cs typeface="+mn-cs"/>
                <a:sym typeface="Circular Std"/>
              </a:defRPr>
            </a:pPr>
            <a:r>
              <a:rPr dirty="0">
                <a:solidFill>
                  <a:srgbClr val="FFD42B"/>
                </a:solidFill>
                <a:latin typeface="Futura PT Demi"/>
                <a:ea typeface="Futura PT Demi"/>
                <a:cs typeface="Futura PT Demi"/>
                <a:sym typeface="Futura PT Demi"/>
              </a:rPr>
              <a:t>+</a:t>
            </a:r>
            <a:r>
              <a:rPr dirty="0">
                <a:solidFill>
                  <a:srgbClr val="FFD42B"/>
                </a:solidFill>
              </a:rPr>
              <a:t> </a:t>
            </a:r>
            <a:r>
              <a:rPr dirty="0"/>
              <a:t>To drive competitive traffic to your site, //Commerce will use product mapping to replace your competitor’s link with your link - this occurs if our </a:t>
            </a:r>
            <a:r>
              <a:rPr lang="en-US" dirty="0"/>
              <a:t>system considers that the publisher will earn more revenue from your site than from your competitor’s</a:t>
            </a:r>
            <a:endParaRPr dirty="0"/>
          </a:p>
          <a:p>
            <a:pPr marL="0" indent="0">
              <a:lnSpc>
                <a:spcPct val="110000"/>
              </a:lnSpc>
              <a:spcBef>
                <a:spcPts val="0"/>
              </a:spcBef>
              <a:buSzTx/>
              <a:buNone/>
              <a:defRPr sz="2400">
                <a:latin typeface="+mn-lt"/>
                <a:ea typeface="+mn-ea"/>
                <a:cs typeface="+mn-cs"/>
                <a:sym typeface="Circular Std"/>
              </a:defRPr>
            </a:pPr>
            <a:endParaRPr dirty="0"/>
          </a:p>
          <a:p>
            <a:pPr marL="0" indent="0">
              <a:lnSpc>
                <a:spcPct val="110000"/>
              </a:lnSpc>
              <a:spcBef>
                <a:spcPts val="0"/>
              </a:spcBef>
              <a:buSzTx/>
              <a:buNone/>
              <a:defRPr sz="2400">
                <a:latin typeface="+mn-lt"/>
                <a:ea typeface="+mn-ea"/>
                <a:cs typeface="+mn-cs"/>
                <a:sym typeface="Circular Std"/>
              </a:defRPr>
            </a:pPr>
            <a:r>
              <a:rPr dirty="0">
                <a:solidFill>
                  <a:srgbClr val="FFD42B"/>
                </a:solidFill>
                <a:latin typeface="Futura PT Demi"/>
                <a:ea typeface="Futura PT Demi"/>
                <a:cs typeface="Futura PT Demi"/>
                <a:sym typeface="Futura PT Demi"/>
              </a:rPr>
              <a:t>+</a:t>
            </a:r>
            <a:r>
              <a:rPr lang="en-US" dirty="0">
                <a:solidFill>
                  <a:srgbClr val="FFD42B"/>
                </a:solidFill>
                <a:latin typeface="Futura PT Demi"/>
                <a:ea typeface="Futura PT Demi"/>
                <a:cs typeface="Futura PT Demi"/>
                <a:sym typeface="Futura PT Demi"/>
              </a:rPr>
              <a:t> </a:t>
            </a:r>
            <a:r>
              <a:rPr lang="en-US" dirty="0"/>
              <a:t>What do you need to benefit from Optimize? </a:t>
            </a:r>
          </a:p>
          <a:p>
            <a:pPr marL="0" indent="0">
              <a:lnSpc>
                <a:spcPct val="110000"/>
              </a:lnSpc>
              <a:spcBef>
                <a:spcPts val="0"/>
              </a:spcBef>
              <a:buSzTx/>
              <a:buNone/>
              <a:defRPr sz="2400">
                <a:latin typeface="+mn-lt"/>
                <a:ea typeface="+mn-ea"/>
                <a:cs typeface="+mn-cs"/>
                <a:sym typeface="Circular Std"/>
              </a:defRPr>
            </a:pPr>
            <a:r>
              <a:rPr lang="en-US" dirty="0"/>
              <a:t>With a competitive </a:t>
            </a:r>
            <a:r>
              <a:rPr lang="en-US" dirty="0" err="1"/>
              <a:t>ePC</a:t>
            </a:r>
            <a:r>
              <a:rPr lang="en-US" dirty="0"/>
              <a:t>, which can be achieved by increasing your program rate </a:t>
            </a:r>
          </a:p>
          <a:p>
            <a:pPr marL="0" indent="0">
              <a:lnSpc>
                <a:spcPct val="110000"/>
              </a:lnSpc>
              <a:spcBef>
                <a:spcPts val="0"/>
              </a:spcBef>
              <a:buSzTx/>
              <a:buNone/>
              <a:defRPr sz="2400">
                <a:latin typeface="+mn-lt"/>
                <a:ea typeface="+mn-ea"/>
                <a:cs typeface="+mn-cs"/>
                <a:sym typeface="Circular Std"/>
              </a:defRPr>
            </a:pPr>
            <a:r>
              <a:rPr lang="en-US" dirty="0"/>
              <a:t>Provide a </a:t>
            </a:r>
            <a:r>
              <a:rPr lang="en-US" dirty="0">
                <a:hlinkClick r:id="rId3"/>
              </a:rPr>
              <a:t>product mappin</a:t>
            </a:r>
            <a:r>
              <a:rPr lang="en-US" dirty="0"/>
              <a:t>g that will help our system know whose retailers’ links can be replace with your links</a:t>
            </a:r>
            <a:endParaRPr dirty="0"/>
          </a:p>
        </p:txBody>
      </p:sp>
      <p:sp>
        <p:nvSpPr>
          <p:cNvPr id="175"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76"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
        <p:nvSpPr>
          <p:cNvPr id="177" name="Product Suite Overview"/>
          <p:cNvSpPr txBox="1">
            <a:spLocks noGrp="1"/>
          </p:cNvSpPr>
          <p:nvPr>
            <p:ph type="title"/>
          </p:nvPr>
        </p:nvSpPr>
        <p:spPr>
          <a:xfrm>
            <a:off x="1175644" y="2702124"/>
            <a:ext cx="6122647" cy="768649"/>
          </a:xfrm>
          <a:prstGeom prst="rect">
            <a:avLst/>
          </a:prstGeom>
        </p:spPr>
        <p:txBody>
          <a:bodyPr/>
          <a:lstStyle>
            <a:lvl1pPr>
              <a:defRPr sz="2500" spc="125">
                <a:latin typeface="+mn-lt"/>
                <a:ea typeface="+mn-ea"/>
                <a:cs typeface="+mn-cs"/>
                <a:sym typeface="Circular Std"/>
              </a:defRPr>
            </a:lvl1pPr>
          </a:lstStyle>
          <a:p>
            <a:r>
              <a:t>Product Suite Overview</a:t>
            </a:r>
          </a:p>
        </p:txBody>
      </p:sp>
      <p:pic>
        <p:nvPicPr>
          <p:cNvPr id="178" name="Image" descr="Image"/>
          <p:cNvPicPr>
            <a:picLocks noChangeAspect="1"/>
          </p:cNvPicPr>
          <p:nvPr/>
        </p:nvPicPr>
        <p:blipFill>
          <a:blip r:embed="rId4"/>
          <a:stretch>
            <a:fillRect/>
          </a:stretch>
        </p:blipFill>
        <p:spPr>
          <a:xfrm>
            <a:off x="9013510" y="1964210"/>
            <a:ext cx="14891259" cy="101417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Insert transforms the unlinked product mentions in publishers’ content into monetized links. Win the traffic for a given keyword or product within influential content by bidding a competitive rate. Even if publishers haven’t manually linked to your site, participating in our programmatic auction means you can be the destination of every desired term.…"/>
          <p:cNvSpPr txBox="1">
            <a:spLocks noGrp="1"/>
          </p:cNvSpPr>
          <p:nvPr>
            <p:ph type="body" sz="quarter" idx="1"/>
          </p:nvPr>
        </p:nvSpPr>
        <p:spPr>
          <a:xfrm>
            <a:off x="1148674" y="4881665"/>
            <a:ext cx="7449642" cy="4565889"/>
          </a:xfrm>
          <a:prstGeom prst="rect">
            <a:avLst/>
          </a:prstGeom>
        </p:spPr>
        <p:txBody>
          <a:bodyPr>
            <a:normAutofit/>
          </a:bodyPr>
          <a:lstStyle/>
          <a:p>
            <a:pPr marL="0" indent="0" defTabSz="808990">
              <a:lnSpc>
                <a:spcPct val="110000"/>
              </a:lnSpc>
              <a:spcBef>
                <a:spcPts val="0"/>
              </a:spcBef>
              <a:buSzTx/>
              <a:buNone/>
              <a:defRPr sz="2450">
                <a:latin typeface="+mn-lt"/>
                <a:ea typeface="+mn-ea"/>
                <a:cs typeface="+mn-cs"/>
                <a:sym typeface="Circular Std"/>
              </a:defRPr>
            </a:pPr>
            <a:r>
              <a:rPr dirty="0">
                <a:hlinkClick r:id="rId4"/>
              </a:rPr>
              <a:t>Insert</a:t>
            </a:r>
            <a:r>
              <a:rPr dirty="0"/>
              <a:t> transforms the unlinked product mentions in publishers’ content into monetized links. Win the traffic for a given keyword or product within influential content by bidding a competitive </a:t>
            </a:r>
            <a:r>
              <a:rPr lang="en-US" dirty="0" err="1"/>
              <a:t>ePC</a:t>
            </a:r>
            <a:r>
              <a:rPr lang="en-US" dirty="0"/>
              <a:t> (Earnings Per Click)</a:t>
            </a:r>
            <a:r>
              <a:rPr dirty="0"/>
              <a:t>. Even if publishers haven’t manually linked to your site, participating in our programmatic auction means you can be the destination of every desired term.</a:t>
            </a:r>
          </a:p>
          <a:p>
            <a:pPr marL="0" indent="0" defTabSz="808990">
              <a:lnSpc>
                <a:spcPct val="110000"/>
              </a:lnSpc>
              <a:spcBef>
                <a:spcPts val="0"/>
              </a:spcBef>
              <a:buSzTx/>
              <a:buNone/>
              <a:defRPr sz="2450">
                <a:latin typeface="+mn-lt"/>
                <a:ea typeface="+mn-ea"/>
                <a:cs typeface="+mn-cs"/>
                <a:sym typeface="Circular Std"/>
              </a:defRPr>
            </a:pPr>
            <a:endParaRPr dirty="0"/>
          </a:p>
          <a:p>
            <a:pPr marL="0" indent="0" defTabSz="808990">
              <a:lnSpc>
                <a:spcPct val="110000"/>
              </a:lnSpc>
              <a:spcBef>
                <a:spcPts val="0"/>
              </a:spcBef>
              <a:buSzTx/>
              <a:buNone/>
              <a:defRPr sz="2450">
                <a:latin typeface="+mn-lt"/>
                <a:ea typeface="+mn-ea"/>
                <a:cs typeface="+mn-cs"/>
                <a:sym typeface="Circular Std"/>
              </a:defRPr>
            </a:pPr>
            <a:r>
              <a:rPr dirty="0"/>
              <a:t>Publishers who utilize //Commerce Convert include:</a:t>
            </a:r>
          </a:p>
        </p:txBody>
      </p:sp>
      <p:pic>
        <p:nvPicPr>
          <p:cNvPr id="181" name="Insert Animation_Deck.mov" descr="Insert Animation_Deck.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1103508" y="776154"/>
            <a:ext cx="13831929" cy="11969939"/>
          </a:xfrm>
          <a:prstGeom prst="rect">
            <a:avLst/>
          </a:prstGeom>
          <a:ln w="12700">
            <a:miter lim="400000"/>
          </a:ln>
        </p:spPr>
      </p:pic>
      <p:pic>
        <p:nvPicPr>
          <p:cNvPr id="182" name="Image" descr="Image"/>
          <p:cNvPicPr>
            <a:picLocks noChangeAspect="1"/>
          </p:cNvPicPr>
          <p:nvPr/>
        </p:nvPicPr>
        <p:blipFill>
          <a:blip r:embed="rId6"/>
          <a:stretch>
            <a:fillRect/>
          </a:stretch>
        </p:blipFill>
        <p:spPr>
          <a:xfrm>
            <a:off x="1179901" y="9665475"/>
            <a:ext cx="7652097" cy="528243"/>
          </a:xfrm>
          <a:prstGeom prst="rect">
            <a:avLst/>
          </a:prstGeom>
          <a:ln w="12700">
            <a:miter lim="400000"/>
          </a:ln>
        </p:spPr>
      </p:pic>
      <p:sp>
        <p:nvSpPr>
          <p:cNvPr id="183"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84"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
        <p:nvSpPr>
          <p:cNvPr id="185" name="Product Suite Overview"/>
          <p:cNvSpPr txBox="1">
            <a:spLocks noGrp="1"/>
          </p:cNvSpPr>
          <p:nvPr>
            <p:ph type="title"/>
          </p:nvPr>
        </p:nvSpPr>
        <p:spPr>
          <a:xfrm>
            <a:off x="1201044" y="2702124"/>
            <a:ext cx="6122647" cy="768649"/>
          </a:xfrm>
          <a:prstGeom prst="rect">
            <a:avLst/>
          </a:prstGeom>
        </p:spPr>
        <p:txBody>
          <a:bodyPr/>
          <a:lstStyle>
            <a:lvl1pPr>
              <a:defRPr sz="2500" spc="125">
                <a:latin typeface="+mn-lt"/>
                <a:ea typeface="+mn-ea"/>
                <a:cs typeface="+mn-cs"/>
                <a:sym typeface="Circular Std"/>
              </a:defRPr>
            </a:lvl1pPr>
          </a:lstStyle>
          <a:p>
            <a:r>
              <a:t>Product Suite Overview</a:t>
            </a:r>
          </a:p>
        </p:txBody>
      </p:sp>
      <p:sp>
        <p:nvSpPr>
          <p:cNvPr id="186" name="Insert"/>
          <p:cNvSpPr txBox="1"/>
          <p:nvPr/>
        </p:nvSpPr>
        <p:spPr>
          <a:xfrm>
            <a:off x="1138828" y="3562680"/>
            <a:ext cx="7497867"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00000"/>
              </a:lnSpc>
              <a:defRPr sz="5300" b="1">
                <a:solidFill>
                  <a:srgbClr val="282828"/>
                </a:solidFill>
              </a:defRPr>
            </a:lvl1pPr>
          </a:lstStyle>
          <a:p>
            <a:r>
              <a:t>Insert</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1449" fill="hold"/>
                                        <p:tgtEl>
                                          <p:spTgt spid="18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8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 Participate in our programmatic Insert auctions by providing us with a list of ~50 keywords and their intended URL destinations.…"/>
          <p:cNvSpPr txBox="1">
            <a:spLocks noGrp="1"/>
          </p:cNvSpPr>
          <p:nvPr>
            <p:ph type="body" sz="quarter" idx="1"/>
          </p:nvPr>
        </p:nvSpPr>
        <p:spPr>
          <a:xfrm>
            <a:off x="1148674" y="5461609"/>
            <a:ext cx="7599859" cy="6496420"/>
          </a:xfrm>
          <a:prstGeom prst="rect">
            <a:avLst/>
          </a:prstGeom>
        </p:spPr>
        <p:txBody>
          <a:bodyPr/>
          <a:lstStyle/>
          <a:p>
            <a:pPr marL="0" indent="0">
              <a:lnSpc>
                <a:spcPct val="110000"/>
              </a:lnSpc>
              <a:spcBef>
                <a:spcPts val="0"/>
              </a:spcBef>
              <a:buSzTx/>
              <a:buNone/>
              <a:defRPr sz="2400">
                <a:latin typeface="+mn-lt"/>
                <a:ea typeface="+mn-ea"/>
                <a:cs typeface="+mn-cs"/>
                <a:sym typeface="Circular Std"/>
              </a:defRPr>
            </a:pPr>
            <a:r>
              <a:rPr b="1" dirty="0">
                <a:solidFill>
                  <a:srgbClr val="FFD42B"/>
                </a:solidFill>
              </a:rPr>
              <a:t>+</a:t>
            </a:r>
            <a:r>
              <a:rPr dirty="0"/>
              <a:t> Participate in our programmatic Insert auctions by providing us with a list of ~</a:t>
            </a:r>
            <a:r>
              <a:rPr lang="en-US" dirty="0"/>
              <a:t>1000</a:t>
            </a:r>
            <a:r>
              <a:rPr dirty="0"/>
              <a:t> keywords and their intended URL destinations.</a:t>
            </a:r>
          </a:p>
          <a:p>
            <a:pPr marL="0" indent="0">
              <a:lnSpc>
                <a:spcPct val="20000"/>
              </a:lnSpc>
              <a:spcBef>
                <a:spcPts val="0"/>
              </a:spcBef>
              <a:buSzTx/>
              <a:buNone/>
              <a:defRPr sz="2400">
                <a:solidFill>
                  <a:srgbClr val="6B6B6B"/>
                </a:solidFill>
                <a:latin typeface="+mn-lt"/>
                <a:ea typeface="+mn-ea"/>
                <a:cs typeface="+mn-cs"/>
                <a:sym typeface="Circular Std"/>
              </a:defRPr>
            </a:pPr>
            <a:endParaRPr dirty="0"/>
          </a:p>
          <a:p>
            <a:pPr marL="0" lvl="1" indent="0">
              <a:lnSpc>
                <a:spcPct val="110000"/>
              </a:lnSpc>
              <a:spcBef>
                <a:spcPts val="0"/>
              </a:spcBef>
              <a:buSzTx/>
              <a:buNone/>
              <a:defRPr sz="2100">
                <a:solidFill>
                  <a:srgbClr val="6B6B6B"/>
                </a:solidFill>
                <a:latin typeface="+mn-lt"/>
                <a:ea typeface="+mn-ea"/>
                <a:cs typeface="+mn-cs"/>
                <a:sym typeface="Circular Std"/>
              </a:defRPr>
            </a:pPr>
            <a:r>
              <a:rPr dirty="0"/>
              <a:t>*To ensure that your EPC is competitive on your targeted keywords, an increased CPA may be required.</a:t>
            </a:r>
          </a:p>
          <a:p>
            <a:pPr marL="0" indent="0">
              <a:lnSpc>
                <a:spcPct val="110000"/>
              </a:lnSpc>
              <a:spcBef>
                <a:spcPts val="0"/>
              </a:spcBef>
              <a:buSzTx/>
              <a:buNone/>
              <a:defRPr sz="2400">
                <a:latin typeface="+mn-lt"/>
                <a:ea typeface="+mn-ea"/>
                <a:cs typeface="+mn-cs"/>
                <a:sym typeface="Circular Std"/>
              </a:defRPr>
            </a:pPr>
            <a:endParaRPr dirty="0"/>
          </a:p>
          <a:p>
            <a:pPr marL="0" indent="0">
              <a:lnSpc>
                <a:spcPct val="110000"/>
              </a:lnSpc>
              <a:spcBef>
                <a:spcPts val="0"/>
              </a:spcBef>
              <a:buSzTx/>
              <a:buNone/>
              <a:defRPr sz="2400">
                <a:latin typeface="+mn-lt"/>
                <a:ea typeface="+mn-ea"/>
                <a:cs typeface="+mn-cs"/>
                <a:sym typeface="Circular Std"/>
              </a:defRPr>
            </a:pPr>
            <a:r>
              <a:rPr b="1" dirty="0">
                <a:solidFill>
                  <a:srgbClr val="FFD42B"/>
                </a:solidFill>
              </a:rPr>
              <a:t>+</a:t>
            </a:r>
            <a:r>
              <a:rPr dirty="0"/>
              <a:t> Win all the traffic for a given keyword across our sites by bidding into our system with a CPC rate.</a:t>
            </a:r>
          </a:p>
          <a:p>
            <a:pPr marL="0" indent="0">
              <a:lnSpc>
                <a:spcPct val="110000"/>
              </a:lnSpc>
              <a:spcBef>
                <a:spcPts val="0"/>
              </a:spcBef>
              <a:buSzTx/>
              <a:buNone/>
              <a:defRPr sz="2400">
                <a:latin typeface="+mn-lt"/>
                <a:ea typeface="+mn-ea"/>
                <a:cs typeface="+mn-cs"/>
                <a:sym typeface="Circular Std"/>
              </a:defRPr>
            </a:pPr>
            <a:endParaRPr dirty="0"/>
          </a:p>
          <a:p>
            <a:pPr marL="0" indent="0">
              <a:lnSpc>
                <a:spcPct val="110000"/>
              </a:lnSpc>
              <a:spcBef>
                <a:spcPts val="0"/>
              </a:spcBef>
              <a:buSzTx/>
              <a:buNone/>
              <a:defRPr sz="2400">
                <a:latin typeface="+mn-lt"/>
                <a:ea typeface="+mn-ea"/>
                <a:cs typeface="+mn-cs"/>
                <a:sym typeface="Circular Std"/>
              </a:defRPr>
            </a:pPr>
            <a:r>
              <a:rPr b="1" dirty="0">
                <a:solidFill>
                  <a:srgbClr val="FFD42B"/>
                </a:solidFill>
              </a:rPr>
              <a:t>+</a:t>
            </a:r>
            <a:r>
              <a:rPr b="1" dirty="0">
                <a:solidFill>
                  <a:srgbClr val="0066FF"/>
                </a:solidFill>
              </a:rPr>
              <a:t> </a:t>
            </a:r>
            <a:r>
              <a:rPr dirty="0"/>
              <a:t>Example: Our technology recognized the keywords “Gear VR” and “Samsung Galaxy Note 4” and immediately linked them to retailers who sold those products.</a:t>
            </a:r>
          </a:p>
        </p:txBody>
      </p:sp>
      <p:sp>
        <p:nvSpPr>
          <p:cNvPr id="189" name="Participate in our Insert auction"/>
          <p:cNvSpPr txBox="1"/>
          <p:nvPr/>
        </p:nvSpPr>
        <p:spPr>
          <a:xfrm>
            <a:off x="1113759" y="3048000"/>
            <a:ext cx="7104868" cy="180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00000"/>
              </a:lnSpc>
              <a:defRPr sz="5300" b="1">
                <a:solidFill>
                  <a:srgbClr val="282828"/>
                </a:solidFill>
              </a:defRPr>
            </a:pPr>
            <a:r>
              <a:rPr>
                <a:solidFill>
                  <a:srgbClr val="231F20"/>
                </a:solidFill>
              </a:rPr>
              <a:t>Participate in our </a:t>
            </a:r>
            <a:r>
              <a:rPr>
                <a:solidFill>
                  <a:srgbClr val="FFD42B"/>
                </a:solidFill>
              </a:rPr>
              <a:t>Insert</a:t>
            </a:r>
            <a:r>
              <a:rPr>
                <a:solidFill>
                  <a:srgbClr val="0066FF"/>
                </a:solidFill>
              </a:rPr>
              <a:t> </a:t>
            </a:r>
            <a:r>
              <a:rPr>
                <a:solidFill>
                  <a:srgbClr val="231F20"/>
                </a:solidFill>
              </a:rPr>
              <a:t>auction</a:t>
            </a:r>
          </a:p>
        </p:txBody>
      </p:sp>
      <p:sp>
        <p:nvSpPr>
          <p:cNvPr id="190" name="Product Suite Overview"/>
          <p:cNvSpPr txBox="1">
            <a:spLocks noGrp="1"/>
          </p:cNvSpPr>
          <p:nvPr>
            <p:ph type="title"/>
          </p:nvPr>
        </p:nvSpPr>
        <p:spPr>
          <a:xfrm>
            <a:off x="1183762" y="2194124"/>
            <a:ext cx="4727157" cy="768649"/>
          </a:xfrm>
          <a:prstGeom prst="rect">
            <a:avLst/>
          </a:prstGeom>
        </p:spPr>
        <p:txBody>
          <a:bodyPr/>
          <a:lstStyle>
            <a:lvl1pPr>
              <a:defRPr sz="2500" spc="125">
                <a:latin typeface="+mn-lt"/>
                <a:ea typeface="+mn-ea"/>
                <a:cs typeface="+mn-cs"/>
                <a:sym typeface="Circular Std"/>
              </a:defRPr>
            </a:lvl1pPr>
          </a:lstStyle>
          <a:p>
            <a:r>
              <a:t>Product Suite Overview</a:t>
            </a:r>
          </a:p>
        </p:txBody>
      </p:sp>
      <p:pic>
        <p:nvPicPr>
          <p:cNvPr id="191" name="Image" descr="Image"/>
          <p:cNvPicPr>
            <a:picLocks noChangeAspect="1"/>
          </p:cNvPicPr>
          <p:nvPr/>
        </p:nvPicPr>
        <p:blipFill>
          <a:blip r:embed="rId2"/>
          <a:stretch>
            <a:fillRect/>
          </a:stretch>
        </p:blipFill>
        <p:spPr>
          <a:xfrm>
            <a:off x="9455150" y="666264"/>
            <a:ext cx="13419346" cy="11672272"/>
          </a:xfrm>
          <a:prstGeom prst="rect">
            <a:avLst/>
          </a:prstGeom>
          <a:ln w="12700">
            <a:miter lim="400000"/>
          </a:ln>
        </p:spPr>
      </p:pic>
      <p:sp>
        <p:nvSpPr>
          <p:cNvPr id="192" name="Line"/>
          <p:cNvSpPr/>
          <p:nvPr/>
        </p:nvSpPr>
        <p:spPr>
          <a:xfrm>
            <a:off x="-174516" y="936310"/>
            <a:ext cx="4250156" cy="1"/>
          </a:xfrm>
          <a:prstGeom prst="line">
            <a:avLst/>
          </a:prstGeom>
          <a:ln w="12700">
            <a:solidFill>
              <a:srgbClr val="D5D5D5"/>
            </a:solidFill>
            <a:miter lim="400000"/>
          </a:ln>
        </p:spPr>
        <p:txBody>
          <a:bodyPr lIns="0" tIns="0" rIns="0" bIns="0" anchor="ctr"/>
          <a:lstStyle/>
          <a:p>
            <a:pPr algn="ctr">
              <a:lnSpc>
                <a:spcPct val="100000"/>
              </a:lnSpc>
              <a:defRPr sz="3200">
                <a:solidFill>
                  <a:srgbClr val="FFFFFF"/>
                </a:solidFill>
                <a:latin typeface="Helvetica Neue Medium"/>
                <a:ea typeface="Helvetica Neue Medium"/>
                <a:cs typeface="Helvetica Neue Medium"/>
                <a:sym typeface="Helvetica Neue Medium"/>
              </a:defRPr>
            </a:pPr>
            <a:endParaRPr/>
          </a:p>
        </p:txBody>
      </p:sp>
      <p:sp>
        <p:nvSpPr>
          <p:cNvPr id="193" name="//Commerce for Merchants"/>
          <p:cNvSpPr txBox="1"/>
          <p:nvPr/>
        </p:nvSpPr>
        <p:spPr>
          <a:xfrm>
            <a:off x="1208180" y="527248"/>
            <a:ext cx="292173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defRPr sz="1800">
                <a:solidFill>
                  <a:srgbClr val="929292"/>
                </a:solidFill>
              </a:defRPr>
            </a:lvl1pPr>
          </a:lstStyle>
          <a:p>
            <a:r>
              <a:t>//Commerce for Merchants</a:t>
            </a:r>
          </a:p>
        </p:txBody>
      </p:sp>
    </p:spTree>
  </p:cSld>
  <p:clrMapOvr>
    <a:masterClrMapping/>
  </p:clrMapOvr>
  <mc:AlternateContent xmlns:mc="http://schemas.openxmlformats.org/markup-compatibility/2006" xmlns:p14="http://schemas.microsoft.com/office/powerpoint/2010/main">
    <mc:Choice Requires="p14">
      <p:transition p14:dur="200">
        <p:dissolve/>
      </p:transition>
    </mc:Choice>
    <mc:Fallback xmlns:a14="http://schemas.microsoft.com/office/drawing/2010/main" xmlns:m="http://schemas.openxmlformats.org/officeDocument/2006/math" xmlns="">
      <p:transition spd="fast">
        <p:fade/>
      </p:transition>
    </mc:Fallback>
  </mc:AlternateContent>
</p:sld>
</file>

<file path=ppt/theme/theme1.xml><?xml version="1.0" encoding="utf-8"?>
<a:theme xmlns:a="http://schemas.openxmlformats.org/drawingml/2006/main" name="White">
  <a:themeElements>
    <a:clrScheme name="White">
      <a:dk1>
        <a:srgbClr val="5E5E5E"/>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ircular Std"/>
        <a:ea typeface="Circular Std"/>
        <a:cs typeface="Circular Std"/>
      </a:majorFont>
      <a:minorFont>
        <a:latin typeface="Circular Std"/>
        <a:ea typeface="Circular Std"/>
        <a:cs typeface="Circular St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ircular Std"/>
        <a:ea typeface="Circular Std"/>
        <a:cs typeface="Circular Std"/>
      </a:majorFont>
      <a:minorFont>
        <a:latin typeface="Circular Std"/>
        <a:ea typeface="Circular Std"/>
        <a:cs typeface="Circular St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ct val="110000"/>
          </a:lnSpc>
          <a:spcBef>
            <a:spcPts val="0"/>
          </a:spcBef>
          <a:spcAft>
            <a:spcPts val="0"/>
          </a:spcAft>
          <a:buClrTx/>
          <a:buSzTx/>
          <a:buFontTx/>
          <a:buNone/>
          <a:tabLst/>
          <a:defRPr kumimoji="0" sz="2500" b="0" i="0" u="none" strike="noStrike" cap="none" spc="0" normalizeH="0" baseline="0">
            <a:ln>
              <a:noFill/>
            </a:ln>
            <a:solidFill>
              <a:srgbClr val="5E5E5E"/>
            </a:solidFill>
            <a:effectLst/>
            <a:uFillTx/>
            <a:latin typeface="+mn-lt"/>
            <a:ea typeface="+mn-ea"/>
            <a:cs typeface="+mn-cs"/>
            <a:sym typeface="Circular St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1186</TotalTime>
  <Words>1067</Words>
  <Application>Microsoft Office PowerPoint</Application>
  <PresentationFormat>Custom</PresentationFormat>
  <Paragraphs>126</Paragraphs>
  <Slides>21</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Circular Std</vt:lpstr>
      <vt:lpstr>Futura PT</vt:lpstr>
      <vt:lpstr>Futura PT Book</vt:lpstr>
      <vt:lpstr>Futura PT Demi</vt:lpstr>
      <vt:lpstr>Futura PT Light</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Product Suite Overview</vt:lpstr>
      <vt:lpstr>Product Suite Overview</vt:lpstr>
      <vt:lpstr>Product Suite Overview</vt:lpstr>
      <vt:lpstr>Product Suite Overview</vt:lpstr>
      <vt:lpstr>Product Suite Overview</vt:lpstr>
      <vt:lpstr>PowerPoint Presentation</vt:lpstr>
      <vt:lpstr>Customization and Reporting</vt:lpstr>
      <vt:lpstr>Customization and Reporting</vt:lpstr>
      <vt:lpstr>Customization and Reporting</vt:lpstr>
      <vt:lpstr>Customization and Reporting</vt:lpstr>
      <vt:lpstr>PowerPoint Presentation</vt:lpstr>
      <vt:lpstr>Additional Exposure</vt:lpstr>
      <vt:lpstr>PowerPoint Presentation</vt:lpstr>
      <vt:lpstr>Additional Exposure</vt:lpstr>
      <vt:lpstr>Examples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Tigue</dc:creator>
  <cp:lastModifiedBy>Sean Tigue</cp:lastModifiedBy>
  <cp:revision>10</cp:revision>
  <dcterms:modified xsi:type="dcterms:W3CDTF">2020-03-27T18:27:43Z</dcterms:modified>
</cp:coreProperties>
</file>