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82" r:id="rId2"/>
    <p:sldId id="303" r:id="rId3"/>
    <p:sldId id="304" r:id="rId4"/>
    <p:sldId id="285" r:id="rId5"/>
    <p:sldId id="297" r:id="rId6"/>
    <p:sldId id="280" r:id="rId7"/>
    <p:sldId id="299" r:id="rId8"/>
    <p:sldId id="301" r:id="rId9"/>
    <p:sldId id="260" r:id="rId10"/>
    <p:sldId id="302" r:id="rId11"/>
    <p:sldId id="300" r:id="rId12"/>
    <p:sldId id="305" r:id="rId13"/>
    <p:sldId id="288" r:id="rId14"/>
    <p:sldId id="295" r:id="rId15"/>
    <p:sldId id="289" r:id="rId16"/>
    <p:sldId id="290" r:id="rId17"/>
    <p:sldId id="291" r:id="rId18"/>
    <p:sldId id="294" r:id="rId19"/>
    <p:sldId id="276" r:id="rId20"/>
    <p:sldId id="284" r:id="rId21"/>
    <p:sldId id="283" r:id="rId2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BD3"/>
    <a:srgbClr val="12AE19"/>
    <a:srgbClr val="5F5F5F"/>
    <a:srgbClr val="13B144"/>
    <a:srgbClr val="FB8C00"/>
    <a:srgbClr val="64B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1"/>
  </p:normalViewPr>
  <p:slideViewPr>
    <p:cSldViewPr snapToGrid="0" snapToObjects="1">
      <p:cViewPr varScale="1">
        <p:scale>
          <a:sx n="114" d="100"/>
          <a:sy n="114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23FBD-094C-4036-B7AA-559E885D9C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2A0F3-B657-428A-A8DF-6CB07398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E3DF6-9171-45B5-A686-DC6D141CD3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5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E3DF6-9171-45B5-A686-DC6D141CD3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0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E3DF6-9171-45B5-A686-DC6D141CD3D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43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E3DF6-9171-45B5-A686-DC6D141CD3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5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E3DF6-9171-45B5-A686-DC6D141CD3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884614" y="8685215"/>
            <a:ext cx="2971761" cy="45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43" tIns="45872" rIns="91743" bIns="45872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283" cy="411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43" tIns="45872" rIns="91743" bIns="45872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2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884614" y="8685215"/>
            <a:ext cx="2971761" cy="45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43" tIns="45872" rIns="91743" bIns="45872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283" cy="411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43" tIns="45872" rIns="91743" bIns="45872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06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E3DF6-9171-45B5-A686-DC6D141CD3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5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E3DF6-9171-45B5-A686-DC6D141CD3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8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E3DF6-9171-45B5-A686-DC6D141CD3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8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023093" y="8917424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41" tIns="47271" rIns="94541" bIns="47271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706438"/>
            <a:ext cx="46894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10249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41" tIns="47271" rIns="94541" bIns="47271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31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3884614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43" tIns="45872" rIns="91743" bIns="45872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43" tIns="45872" rIns="91743" bIns="45872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84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3884614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43" tIns="45872" rIns="91743" bIns="45872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43" tIns="45872" rIns="91743" bIns="45872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177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3884614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43" tIns="45872" rIns="91743" bIns="45872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43" tIns="45872" rIns="91743" bIns="45872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965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E3DF6-9171-45B5-A686-DC6D141CD3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3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8A5AC88-EE22-AE45-AC40-EBEB5A746B8E}"/>
              </a:ext>
            </a:extLst>
          </p:cNvPr>
          <p:cNvSpPr/>
          <p:nvPr userDrawn="1"/>
        </p:nvSpPr>
        <p:spPr>
          <a:xfrm>
            <a:off x="0" y="2625669"/>
            <a:ext cx="9144000" cy="4297645"/>
          </a:xfrm>
          <a:prstGeom prst="rect">
            <a:avLst/>
          </a:prstGeom>
          <a:solidFill>
            <a:srgbClr val="64B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641FE-AC00-E546-8EB3-A091CA9D68B0}"/>
              </a:ext>
            </a:extLst>
          </p:cNvPr>
          <p:cNvSpPr/>
          <p:nvPr userDrawn="1"/>
        </p:nvSpPr>
        <p:spPr>
          <a:xfrm>
            <a:off x="0" y="0"/>
            <a:ext cx="9144000" cy="2625669"/>
          </a:xfrm>
          <a:prstGeom prst="rect">
            <a:avLst/>
          </a:prstGeom>
          <a:solidFill>
            <a:srgbClr val="227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7524"/>
            <a:ext cx="7772400" cy="2387600"/>
          </a:xfrm>
        </p:spPr>
        <p:txBody>
          <a:bodyPr anchor="b"/>
          <a:lstStyle>
            <a:lvl1pPr algn="ctr">
              <a:defRPr sz="6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16979"/>
            <a:ext cx="6858000" cy="968346"/>
          </a:xfrm>
        </p:spPr>
        <p:txBody>
          <a:bodyPr/>
          <a:lstStyle>
            <a:lvl1pPr marL="0" indent="0" algn="ctr">
              <a:buNone/>
              <a:defRPr sz="2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D9CD8B-E109-BA4D-AF02-5BA0F5DE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1000" y="798484"/>
            <a:ext cx="584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B72D95-F2B4-7C4A-AAA3-4E121AEB9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753" y="6459363"/>
            <a:ext cx="1444866" cy="254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F3B9F894-7EAC-E94C-BBA5-D6340BF841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F4154-2E5D-3842-B6FD-1CE441C06F5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9F894-7EAC-E94C-BBA5-D6340BF8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8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DF6DD9-FC73-4851-AA68-D973A86587A2}"/>
              </a:ext>
            </a:extLst>
          </p:cNvPr>
          <p:cNvSpPr/>
          <p:nvPr/>
        </p:nvSpPr>
        <p:spPr>
          <a:xfrm>
            <a:off x="0" y="6169080"/>
            <a:ext cx="9144001" cy="68891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E1A77B-D70D-47D8-99DD-8D582BCF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39CB92D-CE7A-4D2E-9D54-DD81046F6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770" y="4715993"/>
            <a:ext cx="2776431" cy="4808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9B3FD5-C1B0-4C44-8416-5839ACC7F459}"/>
              </a:ext>
            </a:extLst>
          </p:cNvPr>
          <p:cNvCxnSpPr>
            <a:cxnSpLocks/>
          </p:cNvCxnSpPr>
          <p:nvPr/>
        </p:nvCxnSpPr>
        <p:spPr>
          <a:xfrm flipH="1">
            <a:off x="1885846" y="1352939"/>
            <a:ext cx="2697172" cy="282318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099152-BDD6-473C-B35A-F511E2292187}"/>
              </a:ext>
            </a:extLst>
          </p:cNvPr>
          <p:cNvCxnSpPr>
            <a:cxnSpLocks/>
          </p:cNvCxnSpPr>
          <p:nvPr/>
        </p:nvCxnSpPr>
        <p:spPr>
          <a:xfrm>
            <a:off x="4563294" y="1352939"/>
            <a:ext cx="2880720" cy="3226099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drawing of a face&#10;&#10;Description automatically generated">
            <a:extLst>
              <a:ext uri="{FF2B5EF4-FFF2-40B4-BE49-F238E27FC236}">
                <a16:creationId xmlns:a16="http://schemas.microsoft.com/office/drawing/2014/main" id="{E553B728-65FA-4F2A-A560-64AEDE326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415" y="765137"/>
            <a:ext cx="3152188" cy="72314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1F8D6E-6AD0-4343-8288-56D3F7903B9B}"/>
              </a:ext>
            </a:extLst>
          </p:cNvPr>
          <p:cNvCxnSpPr>
            <a:cxnSpLocks/>
          </p:cNvCxnSpPr>
          <p:nvPr/>
        </p:nvCxnSpPr>
        <p:spPr>
          <a:xfrm>
            <a:off x="3005232" y="5075675"/>
            <a:ext cx="2998422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96F36FA1-3051-433E-8616-EF6A5C1C3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39" y="4245457"/>
            <a:ext cx="2610493" cy="1179602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EB6377-72E9-4D74-A37A-40DF54D2C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415" y="1943072"/>
            <a:ext cx="3152187" cy="31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5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D2FDFD-21EE-4E7D-AD38-5B4C6A09AB1A}"/>
              </a:ext>
            </a:extLst>
          </p:cNvPr>
          <p:cNvSpPr/>
          <p:nvPr/>
        </p:nvSpPr>
        <p:spPr>
          <a:xfrm>
            <a:off x="0" y="6169080"/>
            <a:ext cx="9144001" cy="68891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A6D64-E388-B245-81BF-74502692EB79}"/>
              </a:ext>
            </a:extLst>
          </p:cNvPr>
          <p:cNvSpPr/>
          <p:nvPr/>
        </p:nvSpPr>
        <p:spPr>
          <a:xfrm>
            <a:off x="2220684" y="1320801"/>
            <a:ext cx="6904652" cy="4796027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hape 44"/>
          <p:cNvSpPr/>
          <p:nvPr/>
        </p:nvSpPr>
        <p:spPr>
          <a:xfrm>
            <a:off x="2366602" y="1412923"/>
            <a:ext cx="6426202" cy="497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Leverage our team of influencer marketing experts to plan content creation and campaign strategy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223838" algn="l" rtl="0"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SzPct val="88000"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Sponsored Blog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osts</a:t>
            </a:r>
          </a:p>
          <a:p>
            <a:pPr marL="56991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Product reviews</a:t>
            </a:r>
          </a:p>
          <a:p>
            <a:pPr marL="56991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Brand experiences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Deal/Sale promotion</a:t>
            </a:r>
          </a:p>
          <a:p>
            <a:pPr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marR="0" lvl="1" indent="-223838" algn="l" rtl="0"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SzPct val="88000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lvl="1" indent="-223838" algn="l" rtl="0"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SzPct val="88000"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Sweepstakes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6991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Product giveaways</a:t>
            </a:r>
          </a:p>
          <a:p>
            <a:pPr marL="56991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Gift card prizes</a:t>
            </a:r>
          </a:p>
          <a:p>
            <a:pPr marL="56991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Email address collection</a:t>
            </a:r>
          </a:p>
          <a:p>
            <a:pPr marL="1027113" lvl="3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Re-target with new offers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lvl="1" indent="-111125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85953" y="229353"/>
            <a:ext cx="6974114" cy="10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Customize Your Content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FA7E44-0339-49C4-AE37-E07561A14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  <p:sp>
        <p:nvSpPr>
          <p:cNvPr id="12" name="Shape 44">
            <a:extLst>
              <a:ext uri="{FF2B5EF4-FFF2-40B4-BE49-F238E27FC236}">
                <a16:creationId xmlns:a16="http://schemas.microsoft.com/office/drawing/2014/main" id="{0168F39D-C27E-4B9F-8204-4F6CDB737878}"/>
              </a:ext>
            </a:extLst>
          </p:cNvPr>
          <p:cNvSpPr/>
          <p:nvPr/>
        </p:nvSpPr>
        <p:spPr>
          <a:xfrm>
            <a:off x="5611067" y="2441343"/>
            <a:ext cx="3340359" cy="310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6075" lvl="1">
              <a:spcBef>
                <a:spcPts val="200"/>
              </a:spcBef>
              <a:buClr>
                <a:schemeClr val="bg1"/>
              </a:buClr>
              <a:buSzPct val="88000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Online Events</a:t>
            </a:r>
          </a:p>
          <a:p>
            <a:pPr marL="69056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Coordinated Twitter Parties</a:t>
            </a:r>
          </a:p>
          <a:p>
            <a:pPr marL="69056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Facebook Q/A </a:t>
            </a:r>
          </a:p>
          <a:p>
            <a:pPr marL="69056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Hashtag promotion &amp; post sharing</a:t>
            </a:r>
          </a:p>
          <a:p>
            <a:pPr lvl="1" indent="-111125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6075" lvl="1">
              <a:spcBef>
                <a:spcPts val="200"/>
              </a:spcBef>
              <a:buClr>
                <a:schemeClr val="bg1"/>
              </a:buClr>
              <a:buSzPct val="88000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6075" lvl="1">
              <a:spcBef>
                <a:spcPts val="200"/>
              </a:spcBef>
              <a:buClr>
                <a:schemeClr val="bg1"/>
              </a:buClr>
              <a:buSzPct val="88000"/>
            </a:pPr>
            <a:endParaRPr lang="en-US" sz="2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6075" lvl="1">
              <a:spcBef>
                <a:spcPts val="200"/>
              </a:spcBef>
              <a:buClr>
                <a:schemeClr val="bg1"/>
              </a:buClr>
              <a:buSzPct val="88000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Track Everything!</a:t>
            </a:r>
          </a:p>
          <a:p>
            <a:pPr marL="69056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Links to all posts generated</a:t>
            </a:r>
          </a:p>
          <a:p>
            <a:pPr marL="69056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Full engagement statistics</a:t>
            </a:r>
          </a:p>
          <a:p>
            <a:pPr marL="690563" lvl="2" indent="-223838">
              <a:spcBef>
                <a:spcPts val="200"/>
              </a:spcBef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Volume over time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endParaRPr sz="12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F7DBD-D802-49AC-8488-B45508A0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69884" cy="61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643E84-C0EB-7943-8533-C29D4EBB3ED5}"/>
              </a:ext>
            </a:extLst>
          </p:cNvPr>
          <p:cNvSpPr txBox="1">
            <a:spLocks/>
          </p:cNvSpPr>
          <p:nvPr/>
        </p:nvSpPr>
        <p:spPr>
          <a:xfrm>
            <a:off x="480944" y="3765084"/>
            <a:ext cx="8182109" cy="117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227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Marketing: Trademark Plus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DF6DD9-FC73-4851-AA68-D973A86587A2}"/>
              </a:ext>
            </a:extLst>
          </p:cNvPr>
          <p:cNvSpPr/>
          <p:nvPr/>
        </p:nvSpPr>
        <p:spPr>
          <a:xfrm>
            <a:off x="0" y="6169080"/>
            <a:ext cx="9144001" cy="68891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E1A77B-D70D-47D8-99DD-8D582BCF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  <p:pic>
        <p:nvPicPr>
          <p:cNvPr id="15" name="Picture 1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E9850DD-7A8B-4E4E-B45C-7DFD29A87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36" y="1852844"/>
            <a:ext cx="4021493" cy="885985"/>
          </a:xfrm>
          <a:prstGeom prst="rect">
            <a:avLst/>
          </a:prstGeom>
        </p:spPr>
      </p:pic>
      <p:pic>
        <p:nvPicPr>
          <p:cNvPr id="17" name="Picture 16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31AA3C4A-181D-444B-A8B0-23A1761B5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884" y="1009558"/>
            <a:ext cx="2062069" cy="25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DA6D64-E388-B245-81BF-74502692EB79}"/>
              </a:ext>
            </a:extLst>
          </p:cNvPr>
          <p:cNvSpPr/>
          <p:nvPr/>
        </p:nvSpPr>
        <p:spPr>
          <a:xfrm>
            <a:off x="0" y="1320801"/>
            <a:ext cx="9143999" cy="2420776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hape 44"/>
          <p:cNvSpPr/>
          <p:nvPr/>
        </p:nvSpPr>
        <p:spPr>
          <a:xfrm>
            <a:off x="258663" y="1513561"/>
            <a:ext cx="8474790" cy="497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Protect Your Trademark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lvl="1" indent="-111125" algn="l" rtl="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Merchants should not allow 3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parties to bid on their Trademark, URL, etc.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by itself.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These users are looking for you and not searching for deals</a:t>
            </a:r>
          </a:p>
          <a:p>
            <a:pPr marR="0" lvl="1" indent="-111125" algn="l" rtl="0"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R="0" lvl="1" indent="-111125" algn="l" rtl="0"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However, it is important for merchants to optimize the way they reach consumers who will only convert with a 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“great deal”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346075" marR="0" lvl="1" algn="l" rtl="0"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SzPct val="88000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lvl="0"/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/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Increase Efficiency</a:t>
            </a:r>
          </a:p>
          <a:p>
            <a:pPr lvl="1" indent="-111125">
              <a:spcBef>
                <a:spcPts val="1200"/>
              </a:spcBef>
              <a:buClr>
                <a:srgbClr val="227BD3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Paid search TM+ landing pages are optimized for conversion, unlike organic listings which mainly drive clicks</a:t>
            </a:r>
          </a:p>
          <a:p>
            <a:pPr lvl="2" indent="-111125">
              <a:spcBef>
                <a:spcPts val="500"/>
              </a:spcBef>
              <a:buClr>
                <a:srgbClr val="227BD3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Google’s organic results often contain generic headlines that don’t reflect the latest offers</a:t>
            </a:r>
          </a:p>
          <a:p>
            <a:pPr lvl="1" indent="-111125">
              <a:spcBef>
                <a:spcPts val="500"/>
              </a:spcBef>
              <a:buClr>
                <a:srgbClr val="227BD3"/>
              </a:buClr>
              <a:buSzPct val="88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1" indent="-111125">
              <a:spcBef>
                <a:spcPts val="500"/>
              </a:spcBef>
              <a:buClr>
                <a:srgbClr val="227BD3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Half of all search result clicks come from the top 4 spots</a:t>
            </a:r>
          </a:p>
          <a:p>
            <a:pPr lvl="2" indent="-111125">
              <a:spcBef>
                <a:spcPts val="500"/>
              </a:spcBef>
              <a:buClr>
                <a:srgbClr val="227BD3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is critical that publishers in these positions are accurately representing your brand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" y="180431"/>
            <a:ext cx="9143998" cy="10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Affiliate TM+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FA7E44-0339-49C4-AE37-E07561A14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53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21EDF0-38C2-9D40-A24C-FDB03847D1E5}"/>
              </a:ext>
            </a:extLst>
          </p:cNvPr>
          <p:cNvSpPr/>
          <p:nvPr/>
        </p:nvSpPr>
        <p:spPr>
          <a:xfrm>
            <a:off x="-7258" y="1188108"/>
            <a:ext cx="9151258" cy="5669892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853" y="1285631"/>
            <a:ext cx="8902485" cy="545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TM+ is allowed or not, SEO will push affiliate sites to the top of branded coupon terms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TM+ Gives the Advertiser Control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show users approved ad copies and deals</a:t>
            </a:r>
          </a:p>
          <a:p>
            <a:pPr marL="690563" lvl="1" indent="-22383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 managed SEM campaigns increase conversion rate </a:t>
            </a:r>
          </a:p>
          <a:p>
            <a:pPr marL="690563" lvl="1" indent="-22383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TM+ partners can police your landscape and flag illegal bidders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for a Healthy Landscape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Lowered cost means more $ for optimizations and placements</a:t>
            </a:r>
          </a:p>
          <a:p>
            <a:pPr marL="1147763" lvl="3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the number of partners</a:t>
            </a:r>
          </a:p>
          <a:p>
            <a:pPr marL="1147763" lvl="3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bid caps and position assignments when needed</a:t>
            </a:r>
          </a:p>
          <a:p>
            <a:pPr marL="1147763" lvl="3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benefits from competitive bidding, not the advertiser</a:t>
            </a:r>
          </a:p>
          <a:p>
            <a:pPr marL="690563" lvl="1" indent="-223838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lvl="1" indent="-223838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lvl="1" indent="-2238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Right Partners</a:t>
            </a:r>
          </a:p>
          <a:p>
            <a:pPr marL="1147763" lvl="3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to respond and optimize</a:t>
            </a:r>
          </a:p>
          <a:p>
            <a:pPr marL="1147763" lvl="3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communication</a:t>
            </a:r>
          </a:p>
          <a:p>
            <a:pPr marL="1147763" lvl="3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insights and transparency</a:t>
            </a:r>
          </a:p>
          <a:p>
            <a:pPr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8464" y="233450"/>
            <a:ext cx="8599814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Affiliate TM+ (cont.)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5BEC8-E9A7-45FC-87FB-01598EB4C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68" y="4525117"/>
            <a:ext cx="2153110" cy="1509639"/>
          </a:xfrm>
          <a:prstGeom prst="rect">
            <a:avLst/>
          </a:prstGeom>
          <a:effectLst>
            <a:outerShdw blurRad="50800" dist="50800" dir="35400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100F4B-3425-42F5-9749-35133942F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874980-F4DD-6B4D-91C2-74E24DB54448}"/>
              </a:ext>
            </a:extLst>
          </p:cNvPr>
          <p:cNvSpPr/>
          <p:nvPr/>
        </p:nvSpPr>
        <p:spPr>
          <a:xfrm>
            <a:off x="-815" y="3946848"/>
            <a:ext cx="6924131" cy="143634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F6828-BC39-DB46-8189-611E424BB50C}"/>
              </a:ext>
            </a:extLst>
          </p:cNvPr>
          <p:cNvSpPr/>
          <p:nvPr/>
        </p:nvSpPr>
        <p:spPr>
          <a:xfrm>
            <a:off x="6974115" y="0"/>
            <a:ext cx="2169886" cy="6858000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4157AE-78D6-FC4B-A7D4-58174DF636AC}"/>
              </a:ext>
            </a:extLst>
          </p:cNvPr>
          <p:cNvSpPr/>
          <p:nvPr/>
        </p:nvSpPr>
        <p:spPr>
          <a:xfrm>
            <a:off x="-7258" y="1125130"/>
            <a:ext cx="6924131" cy="1409085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808" y="203860"/>
            <a:ext cx="6974115" cy="8382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>
                <a:solidFill>
                  <a:srgbClr val="227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Affiliate TM+ by the Numbers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7967" y="1290999"/>
            <a:ext cx="4413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transactions driven by coupon affiliate paid search ads, where the purchaser was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already on the retailer’s site before entering the sales funnel</a:t>
            </a:r>
            <a:endParaRPr lang="en-US" sz="1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D57AE-7C03-4431-B3EE-B13857A17D58}"/>
              </a:ext>
            </a:extLst>
          </p:cNvPr>
          <p:cNvSpPr/>
          <p:nvPr/>
        </p:nvSpPr>
        <p:spPr>
          <a:xfrm>
            <a:off x="185467" y="2957475"/>
            <a:ext cx="4881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227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Shoppers who clicked on a coupon ad before going to the retailer’s site were more likely to convert by…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FECFAE-811D-4D32-9450-E833D68126D8}"/>
              </a:ext>
            </a:extLst>
          </p:cNvPr>
          <p:cNvSpPr/>
          <p:nvPr/>
        </p:nvSpPr>
        <p:spPr>
          <a:xfrm>
            <a:off x="2397967" y="4240192"/>
            <a:ext cx="4413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that coupon users are more likely to purchase again from the same brand within 6 months of their first transaction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C94C4C-69FA-42D8-8019-C48E332B7B68}"/>
              </a:ext>
            </a:extLst>
          </p:cNvPr>
          <p:cNvSpPr/>
          <p:nvPr/>
        </p:nvSpPr>
        <p:spPr>
          <a:xfrm>
            <a:off x="185467" y="5787795"/>
            <a:ext cx="4881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227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Coupon site visitors are more likely to search for a specific brand in Google by…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B1AB4E-3708-4195-B30E-E1078F2E6EE5}"/>
              </a:ext>
            </a:extLst>
          </p:cNvPr>
          <p:cNvSpPr/>
          <p:nvPr/>
        </p:nvSpPr>
        <p:spPr>
          <a:xfrm>
            <a:off x="450120" y="1271375"/>
            <a:ext cx="2012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7811EC-D157-4FF6-8294-7923AC4A524D}"/>
              </a:ext>
            </a:extLst>
          </p:cNvPr>
          <p:cNvSpPr/>
          <p:nvPr/>
        </p:nvSpPr>
        <p:spPr>
          <a:xfrm>
            <a:off x="385093" y="4101692"/>
            <a:ext cx="2012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C258E2-D4BD-42BA-9B42-1093E28102EE}"/>
              </a:ext>
            </a:extLst>
          </p:cNvPr>
          <p:cNvSpPr/>
          <p:nvPr/>
        </p:nvSpPr>
        <p:spPr>
          <a:xfrm>
            <a:off x="4766621" y="2700353"/>
            <a:ext cx="2012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C0A734-D656-4878-BC0C-C99D966409FC}"/>
              </a:ext>
            </a:extLst>
          </p:cNvPr>
          <p:cNvSpPr/>
          <p:nvPr/>
        </p:nvSpPr>
        <p:spPr>
          <a:xfrm>
            <a:off x="4766621" y="5520108"/>
            <a:ext cx="2012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278418-DBAE-4949-AC69-57F599B822EF}"/>
              </a:ext>
            </a:extLst>
          </p:cNvPr>
          <p:cNvSpPr/>
          <p:nvPr/>
        </p:nvSpPr>
        <p:spPr>
          <a:xfrm>
            <a:off x="0" y="6581546"/>
            <a:ext cx="65890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*Data taken from Google &amp; comScore’s “Value of a Coupon Searcher” case study in 2018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5CD1E0D0-13D5-46F4-9462-121CCEAE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20" y="4106217"/>
            <a:ext cx="1805570" cy="976513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1A2181-FA92-4BC7-91F9-A30D29F8D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859" y="1650071"/>
            <a:ext cx="1579092" cy="1107996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063516-9A37-44D9-B191-A61BEFFB3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EF6828-BC39-DB46-8189-611E424BB50C}"/>
              </a:ext>
            </a:extLst>
          </p:cNvPr>
          <p:cNvSpPr/>
          <p:nvPr/>
        </p:nvSpPr>
        <p:spPr>
          <a:xfrm>
            <a:off x="6974115" y="0"/>
            <a:ext cx="2169886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4157AE-78D6-FC4B-A7D4-58174DF636AC}"/>
              </a:ext>
            </a:extLst>
          </p:cNvPr>
          <p:cNvSpPr/>
          <p:nvPr/>
        </p:nvSpPr>
        <p:spPr>
          <a:xfrm>
            <a:off x="-7258" y="1097868"/>
            <a:ext cx="6924131" cy="1607991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360"/>
            <a:ext cx="6974115" cy="8382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Savings.com?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419" y="1319872"/>
            <a:ext cx="63676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lvl="1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pioneer of the affiliate TM+ space, with over a decade of experience managing successful campaigns and a fully dedicated staff of SEM specialists</a:t>
            </a:r>
            <a:endParaRPr lang="en-US" sz="1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8FA8B6-08EB-4636-AEB7-4BB823366933}"/>
              </a:ext>
            </a:extLst>
          </p:cNvPr>
          <p:cNvSpPr/>
          <p:nvPr/>
        </p:nvSpPr>
        <p:spPr>
          <a:xfrm>
            <a:off x="0" y="5095789"/>
            <a:ext cx="6924131" cy="1534399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440DE6-92F6-4B7D-9D42-4835E5473CD8}"/>
              </a:ext>
            </a:extLst>
          </p:cNvPr>
          <p:cNvSpPr/>
          <p:nvPr/>
        </p:nvSpPr>
        <p:spPr>
          <a:xfrm>
            <a:off x="322419" y="5240574"/>
            <a:ext cx="59186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Beyond SEM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profit margin generated through search campaigns is treated as a revenue stream that we re-invest back into other channels and opportunities </a:t>
            </a:r>
            <a:endParaRPr lang="en-US" sz="1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10F91E-6366-4005-906B-DA66846AE317}"/>
              </a:ext>
            </a:extLst>
          </p:cNvPr>
          <p:cNvSpPr/>
          <p:nvPr/>
        </p:nvSpPr>
        <p:spPr>
          <a:xfrm>
            <a:off x="0" y="3097397"/>
            <a:ext cx="6924131" cy="1617655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73FA2E-7DF8-44FE-9DB7-F8BBEE7B02FB}"/>
              </a:ext>
            </a:extLst>
          </p:cNvPr>
          <p:cNvSpPr/>
          <p:nvPr/>
        </p:nvSpPr>
        <p:spPr>
          <a:xfrm>
            <a:off x="322418" y="3297752"/>
            <a:ext cx="64579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lvl="1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custom integrated system in-house, which allows us to sync our performance data with SEM interfaces to make automated, real-time optimizations to bids, ad copies and landing pages</a:t>
            </a:r>
            <a:endParaRPr lang="en-US" sz="1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15871F-92D3-44B6-B9F2-0A29534A2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E11FC4-1DA7-414B-8715-F780A32B9EBE}"/>
              </a:ext>
            </a:extLst>
          </p:cNvPr>
          <p:cNvSpPr/>
          <p:nvPr/>
        </p:nvSpPr>
        <p:spPr>
          <a:xfrm>
            <a:off x="6924131" y="480084"/>
            <a:ext cx="2276207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TM+ Volume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$250MM in 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Sales</a:t>
            </a: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63" indent="-55563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partnered with 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1,000+ Advertisers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50+ Fortune 500 cos.</a:t>
            </a:r>
            <a:endParaRPr lang="en-US" sz="1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Prev. Rakuten Award Winner: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 of the Year</a:t>
            </a:r>
          </a:p>
          <a:p>
            <a:pPr algn="ctr"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Prev. CJU Award Winner: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 of the Year</a:t>
            </a:r>
          </a:p>
          <a:p>
            <a:pPr algn="ctr"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indoor, table, sitting, black&#10;&#10;Description automatically generated">
            <a:extLst>
              <a:ext uri="{FF2B5EF4-FFF2-40B4-BE49-F238E27FC236}">
                <a16:creationId xmlns:a16="http://schemas.microsoft.com/office/drawing/2014/main" id="{0E4D1469-57AC-47A1-97C4-12912D2CA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590" y="3300073"/>
            <a:ext cx="390934" cy="1035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414EE-D6C6-4BDD-97E1-21066583D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070" y="5070667"/>
            <a:ext cx="17621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9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72F55F-7A74-4686-8485-B62FEFACAE88}"/>
              </a:ext>
            </a:extLst>
          </p:cNvPr>
          <p:cNvSpPr/>
          <p:nvPr/>
        </p:nvSpPr>
        <p:spPr>
          <a:xfrm>
            <a:off x="6974115" y="0"/>
            <a:ext cx="2169886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4157AE-78D6-FC4B-A7D4-58174DF636AC}"/>
              </a:ext>
            </a:extLst>
          </p:cNvPr>
          <p:cNvSpPr/>
          <p:nvPr/>
        </p:nvSpPr>
        <p:spPr>
          <a:xfrm>
            <a:off x="-7257" y="1151849"/>
            <a:ext cx="6931152" cy="5706151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42" y="169827"/>
            <a:ext cx="6974115" cy="8382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Reporting Capabilities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54661"/>
            <a:ext cx="4701132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(Savings.com Reports)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by Device &amp; Engine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Deal performance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copy performance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 performance</a:t>
            </a:r>
          </a:p>
          <a:p>
            <a:pPr marL="457200" lvl="2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(Google Reports)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AdWords</a:t>
            </a:r>
          </a:p>
          <a:p>
            <a:pPr marL="1657350" lvl="4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and bids by keyword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Auction Insights</a:t>
            </a:r>
          </a:p>
          <a:p>
            <a:pPr marL="1657350" lvl="4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bidding?</a:t>
            </a:r>
          </a:p>
          <a:p>
            <a:pPr marL="1657350" lvl="4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often?</a:t>
            </a:r>
          </a:p>
          <a:p>
            <a:pPr marL="1657350" lvl="4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and Outranking shares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4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PROGRAM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and Deal Performance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 / YoY trends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Analysis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DF08B9-54AB-4B7A-8DDC-B729CDA44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206" y="1643192"/>
            <a:ext cx="3826982" cy="576391"/>
          </a:xfrm>
          <a:prstGeom prst="rect">
            <a:avLst/>
          </a:prstGeom>
          <a:effectLst>
            <a:outerShdw blurRad="50800" dist="50800" dir="35400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6431AF-9EF6-485A-A4B5-FF9FA4906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205" y="2794504"/>
            <a:ext cx="3826983" cy="1515136"/>
          </a:xfrm>
          <a:prstGeom prst="rect">
            <a:avLst/>
          </a:prstGeom>
          <a:effectLst>
            <a:outerShdw blurRad="50800" dist="50800" dir="35400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06193-9EE1-4837-9CF4-586E79312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206" y="4891427"/>
            <a:ext cx="3826984" cy="1293666"/>
          </a:xfrm>
          <a:prstGeom prst="rect">
            <a:avLst/>
          </a:prstGeom>
          <a:effectLst>
            <a:outerShdw blurRad="50800" dist="50800" dir="35400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7542F5-611A-473B-AF11-8444396F2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0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4157AE-78D6-FC4B-A7D4-58174DF636AC}"/>
              </a:ext>
            </a:extLst>
          </p:cNvPr>
          <p:cNvSpPr/>
          <p:nvPr/>
        </p:nvSpPr>
        <p:spPr>
          <a:xfrm>
            <a:off x="-7257" y="1151849"/>
            <a:ext cx="6931152" cy="5706151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72F55F-7A74-4686-8485-B62FEFACAE88}"/>
              </a:ext>
            </a:extLst>
          </p:cNvPr>
          <p:cNvSpPr/>
          <p:nvPr/>
        </p:nvSpPr>
        <p:spPr>
          <a:xfrm>
            <a:off x="6974115" y="0"/>
            <a:ext cx="2169886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2D62F-C6B8-47E2-BFB0-4A463A292EAF}"/>
              </a:ext>
            </a:extLst>
          </p:cNvPr>
          <p:cNvSpPr/>
          <p:nvPr/>
        </p:nvSpPr>
        <p:spPr>
          <a:xfrm>
            <a:off x="3760237" y="2248679"/>
            <a:ext cx="5142248" cy="3714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42" y="197369"/>
            <a:ext cx="6974115" cy="8382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Data Studio Tool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-168972" y="1288107"/>
            <a:ext cx="6901571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create custom reports with SEM trends and insights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collected and synced from:</a:t>
            </a:r>
          </a:p>
          <a:p>
            <a:pPr marL="457200" lvl="2"/>
            <a:endParaRPr lang="en-US" sz="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AdWords Reports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breakdown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 performance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CPC costs</a:t>
            </a:r>
          </a:p>
          <a:p>
            <a:pPr marL="914400" lvl="3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Auction Insights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Impression share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ranking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 snapshot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Savings.com Internal Reports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performance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Cross-channel insights</a:t>
            </a:r>
          </a:p>
          <a:p>
            <a:pPr marL="12001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over time</a:t>
            </a:r>
          </a:p>
          <a:p>
            <a:pPr marL="914400" lvl="3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34272069-3FE1-4DBE-91CA-3383FAC8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19" y="2351732"/>
            <a:ext cx="4957560" cy="3507473"/>
          </a:xfrm>
          <a:prstGeom prst="rect">
            <a:avLst/>
          </a:prstGeom>
          <a:effectLst>
            <a:outerShdw blurRad="50800" dist="50800" dir="35400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395EF8-CA0E-486E-A8EF-B7C1EB745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9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using a computer&#10;&#10;Description automatically generated">
            <a:extLst>
              <a:ext uri="{FF2B5EF4-FFF2-40B4-BE49-F238E27FC236}">
                <a16:creationId xmlns:a16="http://schemas.microsoft.com/office/drawing/2014/main" id="{FB849501-68D4-4204-8D6E-AD5EFB77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" y="9525"/>
            <a:ext cx="5572400" cy="61053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155F70-B793-D949-B7BD-3BA0D29A6C57}"/>
              </a:ext>
            </a:extLst>
          </p:cNvPr>
          <p:cNvSpPr/>
          <p:nvPr/>
        </p:nvSpPr>
        <p:spPr>
          <a:xfrm>
            <a:off x="5598388" y="10172"/>
            <a:ext cx="3533310" cy="6105344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643E84-C0EB-7943-8533-C29D4EBB3ED5}"/>
              </a:ext>
            </a:extLst>
          </p:cNvPr>
          <p:cNvSpPr txBox="1">
            <a:spLocks/>
          </p:cNvSpPr>
          <p:nvPr/>
        </p:nvSpPr>
        <p:spPr>
          <a:xfrm>
            <a:off x="6016284" y="2243868"/>
            <a:ext cx="6908801" cy="117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APPENDIX: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Influencer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1A625D-714D-48EB-8C82-4FB8ED30EAE4}"/>
              </a:ext>
            </a:extLst>
          </p:cNvPr>
          <p:cNvSpPr/>
          <p:nvPr/>
        </p:nvSpPr>
        <p:spPr>
          <a:xfrm>
            <a:off x="0" y="6169080"/>
            <a:ext cx="9144001" cy="68891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1A8E73-CF73-4738-8640-A03C0FE2D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6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DA22F5C-DFBF-EC40-8E11-1B95D9053263}"/>
              </a:ext>
            </a:extLst>
          </p:cNvPr>
          <p:cNvSpPr/>
          <p:nvPr/>
        </p:nvSpPr>
        <p:spPr>
          <a:xfrm>
            <a:off x="1" y="1424230"/>
            <a:ext cx="6531428" cy="1602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DD722B-B728-4A4C-8363-6268602CE038}"/>
              </a:ext>
            </a:extLst>
          </p:cNvPr>
          <p:cNvSpPr/>
          <p:nvPr/>
        </p:nvSpPr>
        <p:spPr>
          <a:xfrm>
            <a:off x="4445311" y="3255913"/>
            <a:ext cx="1578518" cy="1385110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2BCDAA-A152-7D48-9A50-2688F7BABBA2}"/>
              </a:ext>
            </a:extLst>
          </p:cNvPr>
          <p:cNvSpPr/>
          <p:nvPr/>
        </p:nvSpPr>
        <p:spPr>
          <a:xfrm>
            <a:off x="2713131" y="3255913"/>
            <a:ext cx="1578518" cy="1385110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133F9A-7A9C-C34E-AE1E-54E7CD214EB8}"/>
              </a:ext>
            </a:extLst>
          </p:cNvPr>
          <p:cNvSpPr/>
          <p:nvPr/>
        </p:nvSpPr>
        <p:spPr>
          <a:xfrm>
            <a:off x="975749" y="3255913"/>
            <a:ext cx="1578518" cy="1385110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0299CF-6A0F-8846-B56B-F3BDAAE5DD69}"/>
              </a:ext>
            </a:extLst>
          </p:cNvPr>
          <p:cNvSpPr/>
          <p:nvPr/>
        </p:nvSpPr>
        <p:spPr>
          <a:xfrm>
            <a:off x="6589485" y="1"/>
            <a:ext cx="2554516" cy="6105342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hape 67"/>
          <p:cNvSpPr/>
          <p:nvPr/>
        </p:nvSpPr>
        <p:spPr>
          <a:xfrm>
            <a:off x="315236" y="1726203"/>
            <a:ext cx="6216192" cy="1067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Overview</a:t>
            </a:r>
          </a:p>
          <a:p>
            <a:pPr marL="4763" lvl="1"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 worked with influencers to create unique, curated, last-minute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holiday gift guides using items from the client’s website. A picture and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deep link to each item were included.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-1" y="356962"/>
            <a:ext cx="6589486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DEALPRO CASE STUDY: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GIFT GUIDE CAMPAIGN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67">
            <a:extLst>
              <a:ext uri="{FF2B5EF4-FFF2-40B4-BE49-F238E27FC236}">
                <a16:creationId xmlns:a16="http://schemas.microsoft.com/office/drawing/2014/main" id="{63E6255B-764C-234C-8781-9EF56A98DDCB}"/>
              </a:ext>
            </a:extLst>
          </p:cNvPr>
          <p:cNvSpPr/>
          <p:nvPr/>
        </p:nvSpPr>
        <p:spPr>
          <a:xfrm rot="16200000">
            <a:off x="23385" y="3695486"/>
            <a:ext cx="1385109" cy="50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Results</a:t>
            </a:r>
            <a:endParaRPr lang="en-US" sz="2600" dirty="0">
              <a:ea typeface="Calibri"/>
              <a:cs typeface="Calibri"/>
              <a:sym typeface="Calibri"/>
            </a:endParaRPr>
          </a:p>
        </p:txBody>
      </p:sp>
      <p:sp>
        <p:nvSpPr>
          <p:cNvPr id="22" name="Shape 67">
            <a:extLst>
              <a:ext uri="{FF2B5EF4-FFF2-40B4-BE49-F238E27FC236}">
                <a16:creationId xmlns:a16="http://schemas.microsoft.com/office/drawing/2014/main" id="{547B4E93-65D1-FF4F-AF91-8855A058B97B}"/>
              </a:ext>
            </a:extLst>
          </p:cNvPr>
          <p:cNvSpPr/>
          <p:nvPr/>
        </p:nvSpPr>
        <p:spPr>
          <a:xfrm>
            <a:off x="975748" y="3512678"/>
            <a:ext cx="1578518" cy="84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13 high-quality, visually interesting gift guides</a:t>
            </a:r>
            <a:endParaRPr lang="en-US" sz="1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Shape 67">
            <a:extLst>
              <a:ext uri="{FF2B5EF4-FFF2-40B4-BE49-F238E27FC236}">
                <a16:creationId xmlns:a16="http://schemas.microsoft.com/office/drawing/2014/main" id="{B8643119-E611-534B-B856-5BCF9E69C721}"/>
              </a:ext>
            </a:extLst>
          </p:cNvPr>
          <p:cNvSpPr/>
          <p:nvPr/>
        </p:nvSpPr>
        <p:spPr>
          <a:xfrm>
            <a:off x="2707928" y="3512678"/>
            <a:ext cx="1583722" cy="84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Impressions on campaign hashtag: 12.6MM</a:t>
            </a:r>
            <a:endParaRPr lang="en-US" sz="1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" name="Shape 67">
            <a:extLst>
              <a:ext uri="{FF2B5EF4-FFF2-40B4-BE49-F238E27FC236}">
                <a16:creationId xmlns:a16="http://schemas.microsoft.com/office/drawing/2014/main" id="{DDB7077F-C4BA-7544-A819-EEC5F161D41C}"/>
              </a:ext>
            </a:extLst>
          </p:cNvPr>
          <p:cNvSpPr/>
          <p:nvPr/>
        </p:nvSpPr>
        <p:spPr>
          <a:xfrm>
            <a:off x="4450514" y="3512678"/>
            <a:ext cx="1573315" cy="84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Sales: $58,000+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7" name="Shape 67">
            <a:extLst>
              <a:ext uri="{FF2B5EF4-FFF2-40B4-BE49-F238E27FC236}">
                <a16:creationId xmlns:a16="http://schemas.microsoft.com/office/drawing/2014/main" id="{BD44BA40-07B6-7640-AFE7-4FE3F8E90F5F}"/>
              </a:ext>
            </a:extLst>
          </p:cNvPr>
          <p:cNvSpPr/>
          <p:nvPr/>
        </p:nvSpPr>
        <p:spPr>
          <a:xfrm>
            <a:off x="506499" y="4897787"/>
            <a:ext cx="5105850" cy="95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Reasons for Success</a:t>
            </a:r>
          </a:p>
          <a:p>
            <a:pPr lvl="1" indent="-109538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Hand-selected participants who perform well for client</a:t>
            </a:r>
          </a:p>
          <a:p>
            <a:pPr lvl="1" indent="-109538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Engaging, personalized content</a:t>
            </a:r>
          </a:p>
          <a:p>
            <a:pPr lvl="1" indent="-109538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Seasonally relevant</a:t>
            </a:r>
            <a:endParaRPr lang="en-US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38" name="Shape 56">
            <a:extLst>
              <a:ext uri="{FF2B5EF4-FFF2-40B4-BE49-F238E27FC236}">
                <a16:creationId xmlns:a16="http://schemas.microsoft.com/office/drawing/2014/main" id="{1F37E02A-E4D9-CE4A-B0D2-B040A770E0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162" y="4792094"/>
            <a:ext cx="2718622" cy="108198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  <a:effectLst>
            <a:outerShdw blurRad="63500" dist="63500" dir="354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39" name="Shape 57">
            <a:extLst>
              <a:ext uri="{FF2B5EF4-FFF2-40B4-BE49-F238E27FC236}">
                <a16:creationId xmlns:a16="http://schemas.microsoft.com/office/drawing/2014/main" id="{89D43997-4CCA-B04E-AD1E-2202C505C0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217" y="189086"/>
            <a:ext cx="1279508" cy="2834308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  <a:effectLst>
            <a:outerShdw blurRad="63500" dist="63500" dir="354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40" name="Shape 58">
            <a:extLst>
              <a:ext uri="{FF2B5EF4-FFF2-40B4-BE49-F238E27FC236}">
                <a16:creationId xmlns:a16="http://schemas.microsoft.com/office/drawing/2014/main" id="{740F16A5-6739-1440-8243-521ECE3EC3C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4918" y="3256236"/>
            <a:ext cx="1609338" cy="129071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  <a:effectLst>
            <a:outerShdw blurRad="63500" dist="63500" dir="3540000" algn="ctr" rotWithShape="0">
              <a:srgbClr val="000000">
                <a:alpha val="3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617666-FF9B-4E4D-AFA3-4DDF4D215B54}"/>
              </a:ext>
            </a:extLst>
          </p:cNvPr>
          <p:cNvSpPr/>
          <p:nvPr/>
        </p:nvSpPr>
        <p:spPr>
          <a:xfrm>
            <a:off x="0" y="6169080"/>
            <a:ext cx="9144001" cy="688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18CA27-9AC1-430B-885F-9946C54DD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21EDF0-38C2-9D40-A24C-FDB03847D1E5}"/>
              </a:ext>
            </a:extLst>
          </p:cNvPr>
          <p:cNvSpPr/>
          <p:nvPr/>
        </p:nvSpPr>
        <p:spPr>
          <a:xfrm>
            <a:off x="24992" y="1287625"/>
            <a:ext cx="9111224" cy="5607698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E134BE-6B02-405B-B813-8BE05F7E940C}"/>
              </a:ext>
            </a:extLst>
          </p:cNvPr>
          <p:cNvSpPr/>
          <p:nvPr/>
        </p:nvSpPr>
        <p:spPr>
          <a:xfrm>
            <a:off x="287690" y="1590634"/>
            <a:ext cx="911122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25 – 44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 Female</a:t>
            </a:r>
          </a:p>
          <a:p>
            <a:pPr marL="914400" lvl="3"/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/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earn over $75k/year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have children</a:t>
            </a:r>
          </a:p>
          <a:p>
            <a:pPr marL="16573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have 3 or more </a:t>
            </a:r>
          </a:p>
          <a:p>
            <a:pPr marL="1371600" lvl="4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Region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- West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- Midwest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 - Northeast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 - South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6F5547-FE43-47EF-8C8D-592D43689580}"/>
              </a:ext>
            </a:extLst>
          </p:cNvPr>
          <p:cNvSpPr/>
          <p:nvPr/>
        </p:nvSpPr>
        <p:spPr>
          <a:xfrm>
            <a:off x="4425549" y="1596738"/>
            <a:ext cx="47184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Categories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/ Apparel 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Beauty &amp; Personal Care</a:t>
            </a:r>
          </a:p>
          <a:p>
            <a:pPr marL="914400" lvl="3"/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4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5mm unique visitors / month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1mm email subscribers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36K Twitter Followers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marL="1657350" lvl="4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409K Likes</a:t>
            </a:r>
          </a:p>
          <a:p>
            <a:pPr marL="1657350" lvl="4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396K Followers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823E7136-8848-41DF-A916-B62D1FF9338E}"/>
              </a:ext>
            </a:extLst>
          </p:cNvPr>
          <p:cNvSpPr txBox="1">
            <a:spLocks noChangeArrowheads="1"/>
          </p:cNvSpPr>
          <p:nvPr/>
        </p:nvSpPr>
        <p:spPr>
          <a:xfrm>
            <a:off x="-121001" y="105468"/>
            <a:ext cx="9403209" cy="118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Savings.com’s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Reach &amp; Audience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7B32AE-E3C2-4ABC-924E-302756CAA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5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DA22F5C-DFBF-EC40-8E11-1B95D9053263}"/>
              </a:ext>
            </a:extLst>
          </p:cNvPr>
          <p:cNvSpPr/>
          <p:nvPr/>
        </p:nvSpPr>
        <p:spPr>
          <a:xfrm>
            <a:off x="1" y="1424230"/>
            <a:ext cx="6531428" cy="2197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DD722B-B728-4A4C-8363-6268602CE038}"/>
              </a:ext>
            </a:extLst>
          </p:cNvPr>
          <p:cNvSpPr/>
          <p:nvPr/>
        </p:nvSpPr>
        <p:spPr>
          <a:xfrm>
            <a:off x="4445311" y="4196772"/>
            <a:ext cx="1578518" cy="1385110"/>
          </a:xfrm>
          <a:prstGeom prst="rect">
            <a:avLst/>
          </a:prstGeom>
          <a:solidFill>
            <a:srgbClr val="227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2BCDAA-A152-7D48-9A50-2688F7BABBA2}"/>
              </a:ext>
            </a:extLst>
          </p:cNvPr>
          <p:cNvSpPr/>
          <p:nvPr/>
        </p:nvSpPr>
        <p:spPr>
          <a:xfrm>
            <a:off x="2713131" y="4196772"/>
            <a:ext cx="1578518" cy="1385110"/>
          </a:xfrm>
          <a:prstGeom prst="rect">
            <a:avLst/>
          </a:prstGeom>
          <a:solidFill>
            <a:srgbClr val="227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133F9A-7A9C-C34E-AE1E-54E7CD214EB8}"/>
              </a:ext>
            </a:extLst>
          </p:cNvPr>
          <p:cNvSpPr/>
          <p:nvPr/>
        </p:nvSpPr>
        <p:spPr>
          <a:xfrm>
            <a:off x="975749" y="4196772"/>
            <a:ext cx="1578518" cy="1385110"/>
          </a:xfrm>
          <a:prstGeom prst="rect">
            <a:avLst/>
          </a:prstGeom>
          <a:solidFill>
            <a:srgbClr val="227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0299CF-6A0F-8846-B56B-F3BDAAE5DD69}"/>
              </a:ext>
            </a:extLst>
          </p:cNvPr>
          <p:cNvSpPr/>
          <p:nvPr/>
        </p:nvSpPr>
        <p:spPr>
          <a:xfrm>
            <a:off x="6589485" y="1"/>
            <a:ext cx="2554516" cy="6105342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hape 67"/>
          <p:cNvSpPr/>
          <p:nvPr/>
        </p:nvSpPr>
        <p:spPr>
          <a:xfrm>
            <a:off x="315236" y="1862080"/>
            <a:ext cx="6216192" cy="132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Overview</a:t>
            </a:r>
          </a:p>
          <a:p>
            <a:pPr marL="0" lvl="1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On a single day, over 40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DealPros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partnered with us to distribute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over 14,000 unique coupon codes. They wrote blog posts highlighting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sale items, then directed them to get the code and shop. The posts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were also shared via their social media channels.</a:t>
            </a:r>
            <a:endParaRPr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-1" y="356962"/>
            <a:ext cx="6589486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DEALPRO CASE STUDY: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UNIQUE COUPON CODES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649" y="401527"/>
            <a:ext cx="2106777" cy="2130748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  <a:effectLst>
            <a:outerShdw blurRad="63500" dist="63500" dir="354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7044" y="2820005"/>
            <a:ext cx="2567639" cy="1602615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  <a:effectLst>
            <a:outerShdw blurRad="63500" dist="63500" dir="3540000" algn="ctr" rotWithShape="0">
              <a:srgbClr val="000000">
                <a:alpha val="35000"/>
              </a:srgbClr>
            </a:outerShdw>
          </a:effectLst>
        </p:spPr>
      </p:pic>
      <p:sp>
        <p:nvSpPr>
          <p:cNvPr id="21" name="Shape 67">
            <a:extLst>
              <a:ext uri="{FF2B5EF4-FFF2-40B4-BE49-F238E27FC236}">
                <a16:creationId xmlns:a16="http://schemas.microsoft.com/office/drawing/2014/main" id="{63E6255B-764C-234C-8781-9EF56A98DDCB}"/>
              </a:ext>
            </a:extLst>
          </p:cNvPr>
          <p:cNvSpPr/>
          <p:nvPr/>
        </p:nvSpPr>
        <p:spPr>
          <a:xfrm rot="16200000">
            <a:off x="23385" y="4636345"/>
            <a:ext cx="1385109" cy="50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Results</a:t>
            </a:r>
            <a:endParaRPr lang="en-US" sz="2600" dirty="0">
              <a:ea typeface="Calibri"/>
              <a:cs typeface="Calibri"/>
              <a:sym typeface="Calibri"/>
            </a:endParaRPr>
          </a:p>
        </p:txBody>
      </p:sp>
      <p:sp>
        <p:nvSpPr>
          <p:cNvPr id="22" name="Shape 67">
            <a:extLst>
              <a:ext uri="{FF2B5EF4-FFF2-40B4-BE49-F238E27FC236}">
                <a16:creationId xmlns:a16="http://schemas.microsoft.com/office/drawing/2014/main" id="{547B4E93-65D1-FF4F-AF91-8855A058B97B}"/>
              </a:ext>
            </a:extLst>
          </p:cNvPr>
          <p:cNvSpPr/>
          <p:nvPr/>
        </p:nvSpPr>
        <p:spPr>
          <a:xfrm>
            <a:off x="975748" y="4453537"/>
            <a:ext cx="1578518" cy="84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Clicks: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26,587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Shape 67">
            <a:extLst>
              <a:ext uri="{FF2B5EF4-FFF2-40B4-BE49-F238E27FC236}">
                <a16:creationId xmlns:a16="http://schemas.microsoft.com/office/drawing/2014/main" id="{B8643119-E611-534B-B856-5BCF9E69C721}"/>
              </a:ext>
            </a:extLst>
          </p:cNvPr>
          <p:cNvSpPr/>
          <p:nvPr/>
        </p:nvSpPr>
        <p:spPr>
          <a:xfrm>
            <a:off x="2707928" y="4453537"/>
            <a:ext cx="1583722" cy="84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Orders: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988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" name="Shape 67">
            <a:extLst>
              <a:ext uri="{FF2B5EF4-FFF2-40B4-BE49-F238E27FC236}">
                <a16:creationId xmlns:a16="http://schemas.microsoft.com/office/drawing/2014/main" id="{DDB7077F-C4BA-7544-A819-EEC5F161D41C}"/>
              </a:ext>
            </a:extLst>
          </p:cNvPr>
          <p:cNvSpPr/>
          <p:nvPr/>
        </p:nvSpPr>
        <p:spPr>
          <a:xfrm>
            <a:off x="4450514" y="4453537"/>
            <a:ext cx="1573315" cy="84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Sales: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$90,947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6285A1-A125-4499-9950-8E0A7BD888A9}"/>
              </a:ext>
            </a:extLst>
          </p:cNvPr>
          <p:cNvSpPr/>
          <p:nvPr/>
        </p:nvSpPr>
        <p:spPr>
          <a:xfrm>
            <a:off x="0" y="6169080"/>
            <a:ext cx="9144001" cy="688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CEB513-1F21-47EE-9125-97539D60F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8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8E4D20-400C-BB45-9E5B-6DC38C0080D3}"/>
              </a:ext>
            </a:extLst>
          </p:cNvPr>
          <p:cNvSpPr/>
          <p:nvPr/>
        </p:nvSpPr>
        <p:spPr>
          <a:xfrm>
            <a:off x="6589485" y="1"/>
            <a:ext cx="2554516" cy="6105342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E4C9CE-D6F3-2048-BEC0-038060FFCBA5}"/>
              </a:ext>
            </a:extLst>
          </p:cNvPr>
          <p:cNvSpPr/>
          <p:nvPr/>
        </p:nvSpPr>
        <p:spPr>
          <a:xfrm>
            <a:off x="1" y="1424230"/>
            <a:ext cx="6531428" cy="2197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hape 65">
            <a:extLst>
              <a:ext uri="{FF2B5EF4-FFF2-40B4-BE49-F238E27FC236}">
                <a16:creationId xmlns:a16="http://schemas.microsoft.com/office/drawing/2014/main" id="{78CC62EA-C388-D641-9DE9-519067DEBB38}"/>
              </a:ext>
            </a:extLst>
          </p:cNvPr>
          <p:cNvSpPr txBox="1">
            <a:spLocks/>
          </p:cNvSpPr>
          <p:nvPr/>
        </p:nvSpPr>
        <p:spPr>
          <a:xfrm>
            <a:off x="0" y="355791"/>
            <a:ext cx="65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DEALPRO CASE STUDY: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GIVEAWAY/TWITTER PARTY</a:t>
            </a:r>
          </a:p>
        </p:txBody>
      </p:sp>
      <p:pic>
        <p:nvPicPr>
          <p:cNvPr id="5" name="Shape 83">
            <a:extLst>
              <a:ext uri="{FF2B5EF4-FFF2-40B4-BE49-F238E27FC236}">
                <a16:creationId xmlns:a16="http://schemas.microsoft.com/office/drawing/2014/main" id="{3EAE4A2B-CFEE-5F40-BA5C-DBB2237063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1256" y="1321966"/>
            <a:ext cx="3187486" cy="237289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  <a:effectLst>
            <a:outerShdw blurRad="63500" dist="63500" dir="3540000" algn="ctr" rotWithShape="0">
              <a:srgbClr val="000000">
                <a:alpha val="3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4AD953-9B29-7A49-BEE0-9537452E7B7B}"/>
              </a:ext>
            </a:extLst>
          </p:cNvPr>
          <p:cNvSpPr/>
          <p:nvPr/>
        </p:nvSpPr>
        <p:spPr>
          <a:xfrm>
            <a:off x="277800" y="1968774"/>
            <a:ext cx="55397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Overview</a:t>
            </a:r>
          </a:p>
          <a:p>
            <a:pPr marL="4763" lvl="1"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Influencers were engaged to write sponsored blog posts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(with social shares), to promote a gift card giveaway and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 co-host/promote a Twitter event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BB4F8-E059-8644-9A7F-EC843D43D87F}"/>
              </a:ext>
            </a:extLst>
          </p:cNvPr>
          <p:cNvSpPr/>
          <p:nvPr/>
        </p:nvSpPr>
        <p:spPr>
          <a:xfrm>
            <a:off x="4445311" y="4196772"/>
            <a:ext cx="1578518" cy="1385110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453D32-EF9D-404B-9657-BFD50DD4D107}"/>
              </a:ext>
            </a:extLst>
          </p:cNvPr>
          <p:cNvSpPr/>
          <p:nvPr/>
        </p:nvSpPr>
        <p:spPr>
          <a:xfrm>
            <a:off x="2713131" y="4196772"/>
            <a:ext cx="1578518" cy="1385110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AA96DE-4368-0943-B120-DC6175C4C79C}"/>
              </a:ext>
            </a:extLst>
          </p:cNvPr>
          <p:cNvSpPr/>
          <p:nvPr/>
        </p:nvSpPr>
        <p:spPr>
          <a:xfrm>
            <a:off x="975749" y="4196772"/>
            <a:ext cx="1578518" cy="1385110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67">
            <a:extLst>
              <a:ext uri="{FF2B5EF4-FFF2-40B4-BE49-F238E27FC236}">
                <a16:creationId xmlns:a16="http://schemas.microsoft.com/office/drawing/2014/main" id="{20FB8832-7220-0E46-9F21-22B64FFF75C2}"/>
              </a:ext>
            </a:extLst>
          </p:cNvPr>
          <p:cNvSpPr/>
          <p:nvPr/>
        </p:nvSpPr>
        <p:spPr>
          <a:xfrm rot="16200000">
            <a:off x="23385" y="4636345"/>
            <a:ext cx="1385109" cy="50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600" b="1" dirty="0">
                <a:solidFill>
                  <a:srgbClr val="5F5F5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Results</a:t>
            </a:r>
            <a:endParaRPr lang="en-US" sz="2600" dirty="0">
              <a:solidFill>
                <a:srgbClr val="5F5F5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Shape 67">
            <a:extLst>
              <a:ext uri="{FF2B5EF4-FFF2-40B4-BE49-F238E27FC236}">
                <a16:creationId xmlns:a16="http://schemas.microsoft.com/office/drawing/2014/main" id="{AE6D7FCA-7732-804D-91A2-882F51BE0603}"/>
              </a:ext>
            </a:extLst>
          </p:cNvPr>
          <p:cNvSpPr/>
          <p:nvPr/>
        </p:nvSpPr>
        <p:spPr>
          <a:xfrm>
            <a:off x="975748" y="4453537"/>
            <a:ext cx="1578518" cy="84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1" algn="ctr">
              <a:buClr>
                <a:schemeClr val="bg1"/>
              </a:buClr>
              <a:buSzPct val="88000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Giveaway entries: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16,900</a:t>
            </a:r>
          </a:p>
        </p:txBody>
      </p:sp>
      <p:sp>
        <p:nvSpPr>
          <p:cNvPr id="19" name="Shape 67">
            <a:extLst>
              <a:ext uri="{FF2B5EF4-FFF2-40B4-BE49-F238E27FC236}">
                <a16:creationId xmlns:a16="http://schemas.microsoft.com/office/drawing/2014/main" id="{B848ADB2-A66D-004A-8B6C-FBA2F0CA0909}"/>
              </a:ext>
            </a:extLst>
          </p:cNvPr>
          <p:cNvSpPr/>
          <p:nvPr/>
        </p:nvSpPr>
        <p:spPr>
          <a:xfrm>
            <a:off x="2710205" y="4381437"/>
            <a:ext cx="1578518" cy="84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1" algn="ctr">
              <a:buClr>
                <a:schemeClr val="bg1"/>
              </a:buClr>
              <a:buSzPct val="88000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Impressions on campaign hashtag: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86MM</a:t>
            </a:r>
          </a:p>
        </p:txBody>
      </p:sp>
      <p:sp>
        <p:nvSpPr>
          <p:cNvPr id="20" name="Shape 67">
            <a:extLst>
              <a:ext uri="{FF2B5EF4-FFF2-40B4-BE49-F238E27FC236}">
                <a16:creationId xmlns:a16="http://schemas.microsoft.com/office/drawing/2014/main" id="{1C0CF939-C137-024E-A060-0BFB1F7954CB}"/>
              </a:ext>
            </a:extLst>
          </p:cNvPr>
          <p:cNvSpPr/>
          <p:nvPr/>
        </p:nvSpPr>
        <p:spPr>
          <a:xfrm>
            <a:off x="4408377" y="4625128"/>
            <a:ext cx="1629966" cy="56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1" algn="ctr">
              <a:buClr>
                <a:schemeClr val="bg1"/>
              </a:buClr>
              <a:buSzPct val="88000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18 high-quality blog posts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B98A2D-9F0B-458F-9B8E-5871A32FA289}"/>
              </a:ext>
            </a:extLst>
          </p:cNvPr>
          <p:cNvSpPr/>
          <p:nvPr/>
        </p:nvSpPr>
        <p:spPr>
          <a:xfrm>
            <a:off x="0" y="6169080"/>
            <a:ext cx="9144001" cy="688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129A22-B4A1-45A5-9712-3C52CEF41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9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F53D6E-DADE-4D0B-A712-8EA2921C7A6A}"/>
              </a:ext>
            </a:extLst>
          </p:cNvPr>
          <p:cNvSpPr/>
          <p:nvPr/>
        </p:nvSpPr>
        <p:spPr>
          <a:xfrm>
            <a:off x="6974115" y="0"/>
            <a:ext cx="2169886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21EDF0-38C2-9D40-A24C-FDB03847D1E5}"/>
              </a:ext>
            </a:extLst>
          </p:cNvPr>
          <p:cNvSpPr/>
          <p:nvPr/>
        </p:nvSpPr>
        <p:spPr>
          <a:xfrm>
            <a:off x="24992" y="1056820"/>
            <a:ext cx="6870330" cy="5812971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6EC0D4-6B90-48EB-9A83-A6A40823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86" y="6316688"/>
            <a:ext cx="1564543" cy="3603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E134BE-6B02-405B-B813-8BE05F7E940C}"/>
              </a:ext>
            </a:extLst>
          </p:cNvPr>
          <p:cNvSpPr/>
          <p:nvPr/>
        </p:nvSpPr>
        <p:spPr>
          <a:xfrm>
            <a:off x="381000" y="1364731"/>
            <a:ext cx="911122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Banners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Featured Logos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Listings</a:t>
            </a:r>
          </a:p>
          <a:p>
            <a:pPr marL="914400" lvl="3"/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Featured Advertisers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Deal Section</a:t>
            </a:r>
          </a:p>
          <a:p>
            <a:pPr marL="1371600" lvl="4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Pages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Gift Guides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Solo Mailing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 Banner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 Featured Offer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D5A4870-C843-4AC6-8A3B-694D313239E8}"/>
              </a:ext>
            </a:extLst>
          </p:cNvPr>
          <p:cNvSpPr txBox="1">
            <a:spLocks noChangeArrowheads="1"/>
          </p:cNvSpPr>
          <p:nvPr/>
        </p:nvSpPr>
        <p:spPr>
          <a:xfrm>
            <a:off x="24992" y="154980"/>
            <a:ext cx="6988629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Placement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DEFAF-D5AA-42DF-A532-479C9E72A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759" y="1445534"/>
            <a:ext cx="2943125" cy="26172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3B394-E65A-46A8-916A-BAB7F67B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130" y="2934908"/>
            <a:ext cx="2814637" cy="2852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24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21EDF0-38C2-9D40-A24C-FDB03847D1E5}"/>
              </a:ext>
            </a:extLst>
          </p:cNvPr>
          <p:cNvSpPr/>
          <p:nvPr/>
        </p:nvSpPr>
        <p:spPr>
          <a:xfrm>
            <a:off x="-7258" y="1097868"/>
            <a:ext cx="6924131" cy="5760132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C2FC87-7CD3-4D12-B0DD-4CFF90E19D05}"/>
              </a:ext>
            </a:extLst>
          </p:cNvPr>
          <p:cNvSpPr/>
          <p:nvPr/>
        </p:nvSpPr>
        <p:spPr>
          <a:xfrm>
            <a:off x="-7258" y="1959430"/>
            <a:ext cx="6924131" cy="260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859AAF-6E2A-3947-A336-F10AACC1E686}"/>
              </a:ext>
            </a:extLst>
          </p:cNvPr>
          <p:cNvSpPr/>
          <p:nvPr/>
        </p:nvSpPr>
        <p:spPr>
          <a:xfrm>
            <a:off x="6974115" y="0"/>
            <a:ext cx="2169886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56800"/>
            <a:ext cx="6988629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Interactive Gift Guides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F75619-DD9C-4E87-B7F4-569640CEFFC2}"/>
              </a:ext>
            </a:extLst>
          </p:cNvPr>
          <p:cNvSpPr/>
          <p:nvPr/>
        </p:nvSpPr>
        <p:spPr>
          <a:xfrm>
            <a:off x="84761" y="1219330"/>
            <a:ext cx="6903868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Advertisers can pay to participate in our seasonally hosted gift guides, or create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guide and feature a suite of products </a:t>
            </a:r>
          </a:p>
          <a:p>
            <a:pPr>
              <a:spcBef>
                <a:spcPts val="300"/>
              </a:spcBef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Experience</a:t>
            </a:r>
          </a:p>
          <a:p>
            <a:pPr marL="457200" indent="-457200"/>
            <a:endParaRPr lang="en-US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383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 of product and lifestyle images with prime areas hot-spotted</a:t>
            </a:r>
          </a:p>
          <a:p>
            <a:pPr marL="457200" indent="-22383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Mouse over to reveal more information </a:t>
            </a:r>
          </a:p>
          <a:p>
            <a:pPr marL="9144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features, pricing, discount, etc.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383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Clicks drive straight to the product page on the advertiser’s site</a:t>
            </a:r>
          </a:p>
          <a:p>
            <a:pPr marL="457200" indent="-22383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Links/Products/Pricing are available to be updated on a daily basis</a:t>
            </a:r>
          </a:p>
          <a:p>
            <a:pPr lvl="1">
              <a:spcBef>
                <a:spcPts val="300"/>
              </a:spcBef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712F14-FEB1-45B2-AF05-23CF40BD4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03" y="2040708"/>
            <a:ext cx="5626502" cy="2452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0F6A53-8E3D-4B18-AC54-97A0FC9504FB}"/>
              </a:ext>
            </a:extLst>
          </p:cNvPr>
          <p:cNvSpPr/>
          <p:nvPr/>
        </p:nvSpPr>
        <p:spPr>
          <a:xfrm>
            <a:off x="6892783" y="3581691"/>
            <a:ext cx="225121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Stats</a:t>
            </a:r>
          </a:p>
          <a:p>
            <a:pPr>
              <a:spcBef>
                <a:spcPts val="0"/>
              </a:spcBef>
            </a:pPr>
            <a:endParaRPr lang="en-US" sz="5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 Promoting Partners</a:t>
            </a:r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15mm Emails Delivered</a:t>
            </a: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57mm Impressions</a:t>
            </a: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900K Referrals</a:t>
            </a: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11,262 Conversions</a:t>
            </a: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$2.3mm in Sales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B767C-7070-417E-966C-9FDC14D40E97}"/>
              </a:ext>
            </a:extLst>
          </p:cNvPr>
          <p:cNvSpPr/>
          <p:nvPr/>
        </p:nvSpPr>
        <p:spPr>
          <a:xfrm>
            <a:off x="6933449" y="1097868"/>
            <a:ext cx="22512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Promoted Via</a:t>
            </a:r>
          </a:p>
          <a:p>
            <a:pPr>
              <a:spcBef>
                <a:spcPts val="0"/>
              </a:spcBef>
            </a:pPr>
            <a:endParaRPr lang="en-US" sz="5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/ Influencers</a:t>
            </a:r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</a:t>
            </a: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marL="2857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Ads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7EBFD5-A363-4DDE-BF44-63B6E9884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3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643E84-C0EB-7943-8533-C29D4EBB3ED5}"/>
              </a:ext>
            </a:extLst>
          </p:cNvPr>
          <p:cNvSpPr txBox="1">
            <a:spLocks/>
          </p:cNvSpPr>
          <p:nvPr/>
        </p:nvSpPr>
        <p:spPr>
          <a:xfrm>
            <a:off x="1357774" y="3429000"/>
            <a:ext cx="6908801" cy="117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en-US" sz="3600" dirty="0">
                <a:solidFill>
                  <a:srgbClr val="227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Offline Marketing Solution</a:t>
            </a:r>
            <a:endParaRPr lang="en-US" sz="4000" dirty="0">
              <a:solidFill>
                <a:srgbClr val="227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DF6DD9-FC73-4851-AA68-D973A86587A2}"/>
              </a:ext>
            </a:extLst>
          </p:cNvPr>
          <p:cNvSpPr/>
          <p:nvPr/>
        </p:nvSpPr>
        <p:spPr>
          <a:xfrm>
            <a:off x="0" y="6169080"/>
            <a:ext cx="9144001" cy="68891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E1A77B-D70D-47D8-99DD-8D582BCF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375725E-57C0-43F1-8DDA-000CFA857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291" y="1256580"/>
            <a:ext cx="4945418" cy="22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3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0859AAF-6E2A-3947-A336-F10AACC1E686}"/>
              </a:ext>
            </a:extLst>
          </p:cNvPr>
          <p:cNvSpPr/>
          <p:nvPr/>
        </p:nvSpPr>
        <p:spPr>
          <a:xfrm>
            <a:off x="6974115" y="0"/>
            <a:ext cx="2169886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21EDF0-38C2-9D40-A24C-FDB03847D1E5}"/>
              </a:ext>
            </a:extLst>
          </p:cNvPr>
          <p:cNvSpPr/>
          <p:nvPr/>
        </p:nvSpPr>
        <p:spPr>
          <a:xfrm>
            <a:off x="24992" y="1097868"/>
            <a:ext cx="6924131" cy="5760132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3;p16">
            <a:extLst>
              <a:ext uri="{FF2B5EF4-FFF2-40B4-BE49-F238E27FC236}">
                <a16:creationId xmlns:a16="http://schemas.microsoft.com/office/drawing/2014/main" id="{898E80E0-10DD-40B1-9430-0D0090208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5739" y="227678"/>
            <a:ext cx="55151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Direct Mail Options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74;p16">
            <a:extLst>
              <a:ext uri="{FF2B5EF4-FFF2-40B4-BE49-F238E27FC236}">
                <a16:creationId xmlns:a16="http://schemas.microsoft.com/office/drawing/2014/main" id="{1E0F54D1-78F7-4AE3-9A9A-4166BBB5E8B5}"/>
              </a:ext>
            </a:extLst>
          </p:cNvPr>
          <p:cNvSpPr txBox="1">
            <a:spLocks/>
          </p:cNvSpPr>
          <p:nvPr/>
        </p:nvSpPr>
        <p:spPr>
          <a:xfrm>
            <a:off x="150520" y="1323650"/>
            <a:ext cx="6162907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Valpak offers a host of offline opportunities to reach their audience of 38 million households nationwide</a:t>
            </a:r>
          </a:p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2" indent="-282575">
              <a:spcBef>
                <a:spcPts val="0"/>
              </a:spcBef>
              <a:buSzPts val="1800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inside the envelope</a:t>
            </a:r>
          </a:p>
          <a:p>
            <a:pPr marL="1141413" lvl="3" indent="-282575">
              <a:spcBef>
                <a:spcPts val="300"/>
              </a:spcBef>
              <a:buSzPts val="1800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 code option for in-store redemption</a:t>
            </a:r>
          </a:p>
          <a:p>
            <a:pPr marL="1141413" lvl="3" indent="-282575">
              <a:spcBef>
                <a:spcPts val="300"/>
              </a:spcBef>
              <a:buSzPts val="1800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users to convert online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2" indent="-282575">
              <a:spcBef>
                <a:spcPts val="0"/>
              </a:spcBef>
              <a:buSzPts val="1800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2" indent="-282575">
              <a:spcBef>
                <a:spcPts val="0"/>
              </a:spcBef>
              <a:buSzPts val="1800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2" indent="-282575">
              <a:spcBef>
                <a:spcPts val="0"/>
              </a:spcBef>
              <a:buSzPts val="1800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2" indent="-282575">
              <a:spcBef>
                <a:spcPts val="0"/>
              </a:spcBef>
              <a:buSzPts val="1800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On-Pak placement</a:t>
            </a:r>
          </a:p>
          <a:p>
            <a:pPr marL="1141413" lvl="4" indent="-282575">
              <a:spcBef>
                <a:spcPts val="300"/>
              </a:spcBef>
              <a:buSzPts val="1800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Banners available on front &amp; back panels</a:t>
            </a:r>
          </a:p>
          <a:p>
            <a:pPr marL="1141413" lvl="4" indent="-282575">
              <a:spcBef>
                <a:spcPts val="300"/>
              </a:spcBef>
              <a:buSzPts val="1800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 scanning directly to advertisers’ site</a:t>
            </a:r>
          </a:p>
          <a:p>
            <a:pPr marL="858838" lvl="4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4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4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2" indent="-282575">
              <a:spcBef>
                <a:spcPts val="0"/>
              </a:spcBef>
              <a:buSzPts val="1800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postcard</a:t>
            </a:r>
          </a:p>
          <a:p>
            <a:pPr marL="1141413" lvl="4" indent="-282575">
              <a:spcBef>
                <a:spcPts val="300"/>
              </a:spcBef>
              <a:buSzPts val="1800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alone, advertiser-branded card with custom targeting by household</a:t>
            </a:r>
          </a:p>
          <a:p>
            <a:pPr marL="1141413" lvl="4" indent="-282575">
              <a:spcBef>
                <a:spcPts val="300"/>
              </a:spcBef>
              <a:buSzPts val="1800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Mails for less than the price of a stamp</a:t>
            </a:r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DBEAE9-E7D2-4D46-8E63-208FE199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434" y="3404942"/>
            <a:ext cx="2465268" cy="115710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BEA32-6C0A-453C-8A8B-C9B57721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239" y="1914899"/>
            <a:ext cx="2447658" cy="9222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978E57-0E88-40FA-8A40-9260C45D3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826" y="5008969"/>
            <a:ext cx="2447658" cy="1050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6EC0D4-6B90-48EB-9A83-A6A408239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786" y="6316688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4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DA6D64-E388-B245-81BF-74502692EB79}"/>
              </a:ext>
            </a:extLst>
          </p:cNvPr>
          <p:cNvSpPr/>
          <p:nvPr/>
        </p:nvSpPr>
        <p:spPr>
          <a:xfrm>
            <a:off x="0" y="1143518"/>
            <a:ext cx="6916874" cy="947725"/>
          </a:xfrm>
          <a:prstGeom prst="rect">
            <a:avLst/>
          </a:prstGeom>
          <a:solidFill>
            <a:srgbClr val="1976D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FC409A-5655-2B47-8BEB-ED340AA4E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631" y="6333155"/>
            <a:ext cx="1686854" cy="297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F45844-769D-5A4D-AC9C-CAF79689B6E0}"/>
              </a:ext>
            </a:extLst>
          </p:cNvPr>
          <p:cNvSpPr/>
          <p:nvPr/>
        </p:nvSpPr>
        <p:spPr>
          <a:xfrm>
            <a:off x="6974115" y="0"/>
            <a:ext cx="2169886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73;p16">
            <a:extLst>
              <a:ext uri="{FF2B5EF4-FFF2-40B4-BE49-F238E27FC236}">
                <a16:creationId xmlns:a16="http://schemas.microsoft.com/office/drawing/2014/main" id="{4AA84D8A-4E14-42AF-9F7C-75062D60E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01863" y="2757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Find Your Ideal Customer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114F8D-7BBB-4F39-8BA5-44753344A130}"/>
              </a:ext>
            </a:extLst>
          </p:cNvPr>
          <p:cNvSpPr/>
          <p:nvPr/>
        </p:nvSpPr>
        <p:spPr>
          <a:xfrm>
            <a:off x="150199" y="1290789"/>
            <a:ext cx="680576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invest in the premier data providers to identify household-level opportunities for advertisers to reach new and existing customers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defRPr/>
            </a:pPr>
            <a:endParaRPr lang="en-US" altLang="en-US" sz="1050" b="1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defRPr/>
            </a:pPr>
            <a:endParaRPr lang="en-US" altLang="en-US" sz="1050" b="1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defRPr/>
            </a:pPr>
            <a:endParaRPr lang="en-US" altLang="en-US" sz="1100" b="1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2713" indent="-112713">
              <a:defRPr/>
            </a:pPr>
            <a:r>
              <a:rPr lang="en-US" alt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Geographic Targeting</a:t>
            </a:r>
            <a:b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Target using a mile radius, drive time, carrier route, ZIP code, county, markets, state level or a custom geography.</a:t>
            </a:r>
            <a:endParaRPr lang="en-US" altLang="en-US" sz="1600" dirty="0">
              <a:solidFill>
                <a:srgbClr val="64B445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2713" indent="-112713">
              <a:defRPr/>
            </a:pPr>
            <a:endParaRPr lang="en-US" altLang="en-US" dirty="0">
              <a:solidFill>
                <a:srgbClr val="64B445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2713" indent="-112713">
              <a:defRPr/>
            </a:pPr>
            <a:r>
              <a:rPr lang="en-US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Demographic Targeting</a:t>
            </a:r>
            <a:b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Identify and target key demographics within the Valpak audience by NTA.</a:t>
            </a:r>
            <a:r>
              <a:rPr lang="en-US" altLang="en-US" sz="1400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®</a:t>
            </a:r>
            <a:endParaRPr lang="en-US" alt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2713" indent="-112713">
              <a:defRPr/>
            </a:pPr>
            <a:endParaRPr lang="en-US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2713" indent="-112713">
              <a:defRPr/>
            </a:pPr>
            <a:r>
              <a:rPr lang="en-US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Consumer Behavior Profiling (via PRIZM NE)</a:t>
            </a:r>
            <a:b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Find consumers with a higher likelihood of purchasing your product or service</a:t>
            </a:r>
            <a:endParaRPr lang="en-US" altLang="en-US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2713" indent="-112713"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2713" indent="-112713">
              <a:defRPr/>
            </a:pPr>
            <a:r>
              <a:rPr lang="en-US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Purchase Power</a:t>
            </a:r>
            <a:b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Identify households that are estimated to spend more than the average household on your product or service.</a:t>
            </a:r>
          </a:p>
          <a:p>
            <a:pPr marL="112713" indent="-112713"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2713" indent="-112713">
              <a:defRPr/>
            </a:pPr>
            <a:r>
              <a:rPr lang="en-US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Advertiser Provided Household List</a:t>
            </a:r>
            <a:b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Data is run through NCOA and CASS, merged/suppressed to target unique segments and optimize postage</a:t>
            </a:r>
            <a:endParaRPr lang="en-US" altLang="en-US" sz="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defRPr/>
            </a:pPr>
            <a:endParaRPr lang="en-US" altLang="en-US" sz="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64938B-1CAB-4A08-A399-55D743A17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545" y="3047612"/>
            <a:ext cx="1686854" cy="50386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EE123F-FA83-418E-B353-1652CC046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545" y="4187421"/>
            <a:ext cx="1686854" cy="4198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F6606B-1140-4CA3-B461-F1C572036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120" y="1563765"/>
            <a:ext cx="1161117" cy="84819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8" name="Picture 4" descr="Image result for nielsen">
            <a:extLst>
              <a:ext uri="{FF2B5EF4-FFF2-40B4-BE49-F238E27FC236}">
                <a16:creationId xmlns:a16="http://schemas.microsoft.com/office/drawing/2014/main" id="{9041B58D-4994-4A06-AB82-E79B9E22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45" y="5188680"/>
            <a:ext cx="1686854" cy="597428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B96675-D03A-4A03-AB44-50BA50B19E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786" y="6316688"/>
            <a:ext cx="1564543" cy="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6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643E84-C0EB-7943-8533-C29D4EBB3ED5}"/>
              </a:ext>
            </a:extLst>
          </p:cNvPr>
          <p:cNvSpPr txBox="1">
            <a:spLocks/>
          </p:cNvSpPr>
          <p:nvPr/>
        </p:nvSpPr>
        <p:spPr>
          <a:xfrm>
            <a:off x="849086" y="3439893"/>
            <a:ext cx="7688423" cy="117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227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Content &amp; Influencer Network</a:t>
            </a:r>
            <a:endParaRPr lang="en-US" sz="3200" dirty="0">
              <a:solidFill>
                <a:srgbClr val="227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DF6DD9-FC73-4851-AA68-D973A86587A2}"/>
              </a:ext>
            </a:extLst>
          </p:cNvPr>
          <p:cNvSpPr/>
          <p:nvPr/>
        </p:nvSpPr>
        <p:spPr>
          <a:xfrm>
            <a:off x="0" y="6169080"/>
            <a:ext cx="9144001" cy="68891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E1A77B-D70D-47D8-99DD-8D582BCF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8F0F6D-6A5D-445B-92B8-1D9399621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6" y="2017144"/>
            <a:ext cx="7374226" cy="12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F45844-769D-5A4D-AC9C-CAF79689B6E0}"/>
              </a:ext>
            </a:extLst>
          </p:cNvPr>
          <p:cNvSpPr/>
          <p:nvPr/>
        </p:nvSpPr>
        <p:spPr>
          <a:xfrm>
            <a:off x="6974115" y="0"/>
            <a:ext cx="2169886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A6D64-E388-B245-81BF-74502692EB79}"/>
              </a:ext>
            </a:extLst>
          </p:cNvPr>
          <p:cNvSpPr/>
          <p:nvPr/>
        </p:nvSpPr>
        <p:spPr>
          <a:xfrm>
            <a:off x="1" y="1320800"/>
            <a:ext cx="6916874" cy="2803331"/>
          </a:xfrm>
          <a:prstGeom prst="rect">
            <a:avLst/>
          </a:prstGeom>
          <a:solidFill>
            <a:srgbClr val="227BD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hape 44"/>
          <p:cNvSpPr/>
          <p:nvPr/>
        </p:nvSpPr>
        <p:spPr>
          <a:xfrm>
            <a:off x="258663" y="1541554"/>
            <a:ext cx="6715451" cy="497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Over 1,200 influencers across all verticals specializing in content creation and brand awareness</a:t>
            </a:r>
            <a:endParaRPr lang="en-US" sz="14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Site Reach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R="0" lvl="1" indent="-111125" algn="l" rtl="0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Monthly Unique Visitors:  82,000,000</a:t>
            </a:r>
          </a:p>
          <a:p>
            <a:pPr marR="0" lvl="1" indent="-111125" algn="l" rtl="0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Monthly Pageviews:  198,000,000</a:t>
            </a:r>
          </a:p>
          <a:p>
            <a:pPr marR="0" lvl="1" indent="-111125" algn="l" rtl="0"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SzPct val="88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46075" marR="0" lvl="1" algn="l" rtl="0"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SzPct val="88000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46075" marR="0" lvl="1" algn="l" rtl="0"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SzPct val="88000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lvl="0"/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Social Reach</a:t>
            </a:r>
          </a:p>
          <a:p>
            <a:pPr lvl="1" indent="-111125">
              <a:spcBef>
                <a:spcPts val="500"/>
              </a:spcBef>
              <a:buClr>
                <a:srgbClr val="227BD3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Facebook:  47,000,000 Likes</a:t>
            </a:r>
          </a:p>
          <a:p>
            <a:pPr lvl="1" indent="-111125">
              <a:spcBef>
                <a:spcPts val="500"/>
              </a:spcBef>
              <a:buClr>
                <a:srgbClr val="227BD3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Twitter:  13,000,000 Followers</a:t>
            </a:r>
          </a:p>
          <a:p>
            <a:pPr lvl="1" indent="-111125">
              <a:spcBef>
                <a:spcPts val="500"/>
              </a:spcBef>
              <a:buClr>
                <a:srgbClr val="227BD3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Instagram:  8,600,000 Followers</a:t>
            </a:r>
          </a:p>
          <a:p>
            <a:pPr lvl="1" indent="-111125">
              <a:spcBef>
                <a:spcPts val="500"/>
              </a:spcBef>
              <a:buClr>
                <a:srgbClr val="227BD3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Pinterest:  16,000,000 Followers</a:t>
            </a:r>
          </a:p>
          <a:p>
            <a:pPr lvl="1" indent="-111125">
              <a:spcBef>
                <a:spcPts val="500"/>
              </a:spcBef>
              <a:buClr>
                <a:srgbClr val="227BD3"/>
              </a:buClr>
              <a:buSzPct val="88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YouTube:  4,200,000 Subscribers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" y="180431"/>
            <a:ext cx="6974114" cy="10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Expand Your Audience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FA7E44-0339-49C4-AE37-E07561A14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86" y="6352050"/>
            <a:ext cx="1564543" cy="360301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FD7EE4C-4A93-45F1-9A4F-0F262A120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481" y="4124130"/>
            <a:ext cx="1491790" cy="149179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AA45ED-A389-4508-8976-C2AC18148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37" y="2726922"/>
            <a:ext cx="1234125" cy="123412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1DF11C5-8252-4C1B-BAA5-B0E9B238A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754" y="2656936"/>
            <a:ext cx="1375244" cy="1374098"/>
          </a:xfrm>
          <a:prstGeom prst="rect">
            <a:avLst/>
          </a:prstGeom>
        </p:spPr>
      </p:pic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A9FD89F-0A38-4835-9F39-6228B5BD5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445" y="4384791"/>
            <a:ext cx="1378308" cy="97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61047</TotalTime>
  <Words>1088</Words>
  <Application>Microsoft Office PowerPoint</Application>
  <PresentationFormat>Letter Paper (8.5x11 in)</PresentationFormat>
  <Paragraphs>348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Roboto Black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Mail Options</vt:lpstr>
      <vt:lpstr>Find Your Ideal Customer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Affiliate TM+ by the Numbers</vt:lpstr>
      <vt:lpstr>Why Savings.com?</vt:lpstr>
      <vt:lpstr>Reporting Capabilities</vt:lpstr>
      <vt:lpstr>Data Studio Tool</vt:lpstr>
      <vt:lpstr>PowerPoint Presentation</vt:lpstr>
      <vt:lpstr>DEALPRO CASE STUDY: GIFT GUIDE CAMPAIGN</vt:lpstr>
      <vt:lpstr>DEALPRO CASE STUDY: UNIQUE COUPON CODES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Sean Tigue</cp:lastModifiedBy>
  <cp:revision>218</cp:revision>
  <cp:lastPrinted>2019-06-14T16:51:52Z</cp:lastPrinted>
  <dcterms:created xsi:type="dcterms:W3CDTF">2018-02-27T14:24:04Z</dcterms:created>
  <dcterms:modified xsi:type="dcterms:W3CDTF">2020-03-27T17:59:20Z</dcterms:modified>
</cp:coreProperties>
</file>