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Lato" panose="020B0604020202020204" charset="0"/>
      <p:regular r:id="rId17"/>
      <p:bold r:id="rId18"/>
      <p:italic r:id="rId19"/>
      <p:boldItalic r:id="rId20"/>
    </p:embeddedFont>
    <p:embeddedFont>
      <p:font typeface="Raleway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0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f33cad74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f33cad74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f33cad74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f33cad74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d36ebb30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d36ebb30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3cad74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3cad74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88252dc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88252dc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d36ebb30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d36ebb30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33cad6e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f33cad6e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f33cad74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f33cad74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f33cad74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f33cad74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d36ebb30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d36ebb30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f33cad74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f33cad74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33cad74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33cad74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651250"/>
            <a:ext cx="9144000" cy="487800"/>
          </a:xfrm>
          <a:prstGeom prst="rect">
            <a:avLst/>
          </a:prstGeom>
          <a:solidFill>
            <a:srgbClr val="EEF9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26550" y="47342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9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1296778" y="4734200"/>
            <a:ext cx="28113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Team members of </a:t>
            </a:r>
            <a:r>
              <a:rPr lang="en-GB" sz="900" b="1">
                <a:latin typeface="Raleway"/>
                <a:ea typeface="Raleway"/>
                <a:cs typeface="Raleway"/>
                <a:sym typeface="Raleway"/>
              </a:rPr>
              <a:t>NextGen Shopping, Inc.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8213935" y="47342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2020</a:t>
            </a:r>
            <a:endParaRPr sz="9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2" name="Google Shape;9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" name="Google Shape;96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7" name="Google Shape;97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" name="Google Shape;109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" name="Google Shape;116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" name="Google Shape;117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2" name="Google Shape;122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Team members of </a:t>
            </a:r>
            <a:r>
              <a:rPr lang="en-GB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NextGen Shopping, Inc.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2019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1" name="Google Shape;141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6" name="Google Shape;146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729450" y="13513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9627" y="294172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CCB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" name="Google Shape;24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6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6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6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6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" name="Google Shape;57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7" name="Google Shape;77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" name="Google Shape;82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30000" y="785800"/>
            <a:ext cx="33009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721225" y="2031425"/>
            <a:ext cx="5183700" cy="22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CB1"/>
              </a:buClr>
              <a:buSzPts val="1100"/>
              <a:buNone/>
              <a:defRPr sz="1100">
                <a:solidFill>
                  <a:srgbClr val="00CCB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tiara@couponfollow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>
            <a:spLocks noGrp="1"/>
          </p:cNvSpPr>
          <p:nvPr>
            <p:ph type="ctrTitle"/>
          </p:nvPr>
        </p:nvSpPr>
        <p:spPr>
          <a:xfrm>
            <a:off x="496225" y="1603738"/>
            <a:ext cx="45366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CouponFollow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583700" y="2535846"/>
            <a:ext cx="43065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Coupons, Cashback, and more.</a:t>
            </a:r>
            <a:endParaRPr sz="1400" b="1"/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3">
            <a:alphaModFix/>
          </a:blip>
          <a:srcRect l="17617" t="5542" r="4012" b="7439"/>
          <a:stretch/>
        </p:blipFill>
        <p:spPr>
          <a:xfrm>
            <a:off x="5473575" y="0"/>
            <a:ext cx="3670425" cy="46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74" y="454825"/>
            <a:ext cx="1816900" cy="2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9F6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721225" y="132602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Newsletters</a:t>
            </a: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1"/>
          </p:nvPr>
        </p:nvSpPr>
        <p:spPr>
          <a:xfrm>
            <a:off x="721225" y="2067424"/>
            <a:ext cx="3300900" cy="18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Starting at </a:t>
            </a:r>
            <a:r>
              <a:rPr lang="en-GB" sz="1400" b="1"/>
              <a:t>$500</a:t>
            </a:r>
            <a:endParaRPr sz="14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1.7M</a:t>
            </a:r>
            <a:r>
              <a:rPr lang="en-GB" sz="1400"/>
              <a:t> subscribers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Target specific categories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Solo sends available</a:t>
            </a:r>
            <a:endParaRPr sz="1400"/>
          </a:p>
        </p:txBody>
      </p:sp>
      <p:pic>
        <p:nvPicPr>
          <p:cNvPr id="244" name="Google Shape;2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375" y="887263"/>
            <a:ext cx="3111451" cy="3467175"/>
          </a:xfrm>
          <a:prstGeom prst="rect">
            <a:avLst/>
          </a:prstGeom>
          <a:noFill/>
          <a:ln>
            <a:noFill/>
          </a:ln>
          <a:effectLst>
            <a:outerShdw blurRad="428625" dist="123825" dir="5400000" algn="bl" rotWithShape="0">
              <a:srgbClr val="0B5394">
                <a:alpha val="7000"/>
              </a:srgbClr>
            </a:outerShdw>
          </a:effectLst>
        </p:spPr>
      </p:pic>
      <p:sp>
        <p:nvSpPr>
          <p:cNvPr id="245" name="Google Shape;245;p27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PLACEMENTS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721225" y="1542438"/>
            <a:ext cx="22092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Cently</a:t>
            </a:r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body" idx="1"/>
          </p:nvPr>
        </p:nvSpPr>
        <p:spPr>
          <a:xfrm>
            <a:off x="721225" y="2206650"/>
            <a:ext cx="48333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Members only portal and/or extension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Showcase new cashback rates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Flat Fee or CPA increase placements available</a:t>
            </a:r>
            <a:endParaRPr sz="1400"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113" y="2059350"/>
            <a:ext cx="1665288" cy="281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65" y="300674"/>
            <a:ext cx="4266986" cy="16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PLACEMENTS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721225" y="1019175"/>
            <a:ext cx="40053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 #1</a:t>
            </a: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721225" y="1711450"/>
            <a:ext cx="4005300" cy="27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Featured a popular fashion and home goods brand within Cently portal, within holiday-specific newsletters, and added exclusive coupon codes.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>
                <a:solidFill>
                  <a:srgbClr val="00CCB1"/>
                </a:solidFill>
              </a:rPr>
              <a:t>4,000%</a:t>
            </a:r>
            <a:r>
              <a:rPr lang="en-GB" sz="1400"/>
              <a:t> increase in clicks YoY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>
                <a:solidFill>
                  <a:srgbClr val="00CCB1"/>
                </a:solidFill>
              </a:rPr>
              <a:t>3,000% </a:t>
            </a:r>
            <a:r>
              <a:rPr lang="en-GB" sz="1400"/>
              <a:t>increase in orders YoY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>
                <a:solidFill>
                  <a:srgbClr val="00CCB1"/>
                </a:solidFill>
              </a:rPr>
              <a:t>2,000%</a:t>
            </a:r>
            <a:r>
              <a:rPr lang="en-GB" sz="1800" b="1">
                <a:solidFill>
                  <a:srgbClr val="00AB94"/>
                </a:solidFill>
              </a:rPr>
              <a:t> </a:t>
            </a:r>
            <a:r>
              <a:rPr lang="en-GB" sz="1400"/>
              <a:t>increase in sales YoY</a:t>
            </a:r>
            <a:endParaRPr sz="1400"/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HIGHLIGHTS</a:t>
            </a:r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 rotWithShape="1">
          <a:blip r:embed="rId3">
            <a:alphaModFix/>
          </a:blip>
          <a:srcRect l="50290"/>
          <a:stretch/>
        </p:blipFill>
        <p:spPr>
          <a:xfrm>
            <a:off x="5311075" y="0"/>
            <a:ext cx="38329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721225" y="1159613"/>
            <a:ext cx="39561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 #2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721225" y="1900988"/>
            <a:ext cx="41649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Featured a food delivery brand with ongoing homepage placement under Today’s Trending Coupons.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>
                <a:solidFill>
                  <a:srgbClr val="00CCB1"/>
                </a:solidFill>
              </a:rPr>
              <a:t>415%</a:t>
            </a:r>
            <a:r>
              <a:rPr lang="en-GB" sz="1400"/>
              <a:t> increase in sales YoY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>
                <a:solidFill>
                  <a:srgbClr val="00CCB1"/>
                </a:solidFill>
              </a:rPr>
              <a:t>250%</a:t>
            </a:r>
            <a:r>
              <a:rPr lang="en-GB" sz="1400"/>
              <a:t> increase in clicks YoY</a:t>
            </a:r>
            <a:endParaRPr sz="1400"/>
          </a:p>
        </p:txBody>
      </p:sp>
      <p:sp>
        <p:nvSpPr>
          <p:cNvPr id="269" name="Google Shape;269;p30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HIGHLIGHTS</a:t>
            </a:r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 t="5314" b="5224"/>
          <a:stretch/>
        </p:blipFill>
        <p:spPr>
          <a:xfrm>
            <a:off x="5311075" y="0"/>
            <a:ext cx="383292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1"/>
          <p:cNvPicPr preferRelativeResize="0"/>
          <p:nvPr/>
        </p:nvPicPr>
        <p:blipFill rotWithShape="1">
          <a:blip r:embed="rId3">
            <a:alphaModFix/>
          </a:blip>
          <a:srcRect t="2390" b="272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>
            <a:spLocks noGrp="1"/>
          </p:cNvSpPr>
          <p:nvPr>
            <p:ph type="ctrTitle"/>
          </p:nvPr>
        </p:nvSpPr>
        <p:spPr>
          <a:xfrm>
            <a:off x="638775" y="1914600"/>
            <a:ext cx="768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Thank you.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638775" y="4160525"/>
            <a:ext cx="54795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Tiara Rea-Palmer                                  (657) 206-0960</a:t>
            </a:r>
            <a:b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600" u="sng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tiara@couponfollow.com</a:t>
            </a:r>
            <a:r>
              <a:rPr lang="en-GB" sz="1600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                       PJID 36590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74" y="454825"/>
            <a:ext cx="1816900" cy="2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>
            <a:off x="5979600" y="-20425"/>
            <a:ext cx="3193200" cy="5143500"/>
          </a:xfrm>
          <a:prstGeom prst="rect">
            <a:avLst/>
          </a:prstGeom>
          <a:solidFill>
            <a:srgbClr val="EEF9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9" title="Points scored"/>
          <p:cNvPicPr preferRelativeResize="0"/>
          <p:nvPr/>
        </p:nvPicPr>
        <p:blipFill rotWithShape="1">
          <a:blip r:embed="rId3">
            <a:alphaModFix/>
          </a:blip>
          <a:srcRect l="21983" r="22178"/>
          <a:stretch/>
        </p:blipFill>
        <p:spPr>
          <a:xfrm>
            <a:off x="6605700" y="461225"/>
            <a:ext cx="1941024" cy="2149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19"/>
          <p:cNvGrpSpPr/>
          <p:nvPr/>
        </p:nvGrpSpPr>
        <p:grpSpPr>
          <a:xfrm>
            <a:off x="6490150" y="2807963"/>
            <a:ext cx="2172100" cy="1792938"/>
            <a:chOff x="6490150" y="3068300"/>
            <a:chExt cx="2172100" cy="1792938"/>
          </a:xfrm>
        </p:grpSpPr>
        <p:sp>
          <p:nvSpPr>
            <p:cNvPr id="164" name="Google Shape;164;p19"/>
            <p:cNvSpPr txBox="1"/>
            <p:nvPr/>
          </p:nvSpPr>
          <p:spPr>
            <a:xfrm>
              <a:off x="6597100" y="3068300"/>
              <a:ext cx="782400" cy="87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00CCB1"/>
                  </a:solidFill>
                  <a:latin typeface="Lato"/>
                  <a:ea typeface="Lato"/>
                  <a:cs typeface="Lato"/>
                  <a:sym typeface="Lato"/>
                </a:rPr>
                <a:t>US</a:t>
              </a:r>
              <a:endParaRPr sz="18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ato"/>
                  <a:ea typeface="Lato"/>
                  <a:cs typeface="Lato"/>
                  <a:sym typeface="Lato"/>
                </a:rPr>
                <a:t>63.3%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19"/>
            <p:cNvSpPr txBox="1"/>
            <p:nvPr/>
          </p:nvSpPr>
          <p:spPr>
            <a:xfrm>
              <a:off x="7719938" y="3068300"/>
              <a:ext cx="782400" cy="87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BB1C"/>
                  </a:solidFill>
                  <a:latin typeface="Lato"/>
                  <a:ea typeface="Lato"/>
                  <a:cs typeface="Lato"/>
                  <a:sym typeface="Lato"/>
                </a:rPr>
                <a:t>UK</a:t>
              </a:r>
              <a:endParaRPr sz="1800" b="1">
                <a:solidFill>
                  <a:srgbClr val="FFBB1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ato"/>
                  <a:ea typeface="Lato"/>
                  <a:cs typeface="Lato"/>
                  <a:sym typeface="Lato"/>
                </a:rPr>
                <a:t>26.2%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6" name="Google Shape;166;p19"/>
            <p:cNvSpPr txBox="1"/>
            <p:nvPr/>
          </p:nvSpPr>
          <p:spPr>
            <a:xfrm>
              <a:off x="6490150" y="3988238"/>
              <a:ext cx="996300" cy="87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3AB3FF"/>
                  </a:solidFill>
                  <a:latin typeface="Lato"/>
                  <a:ea typeface="Lato"/>
                  <a:cs typeface="Lato"/>
                  <a:sym typeface="Lato"/>
                </a:rPr>
                <a:t>Canada</a:t>
              </a:r>
              <a:endParaRPr sz="1800" b="1">
                <a:solidFill>
                  <a:srgbClr val="3AB3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ato"/>
                  <a:ea typeface="Lato"/>
                  <a:cs typeface="Lato"/>
                  <a:sym typeface="Lato"/>
                </a:rPr>
                <a:t>6.1%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7" name="Google Shape;167;p19"/>
            <p:cNvSpPr txBox="1"/>
            <p:nvPr/>
          </p:nvSpPr>
          <p:spPr>
            <a:xfrm>
              <a:off x="7560050" y="3988238"/>
              <a:ext cx="1102200" cy="87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002EFF"/>
                  </a:solidFill>
                  <a:latin typeface="Lato"/>
                  <a:ea typeface="Lato"/>
                  <a:cs typeface="Lato"/>
                  <a:sym typeface="Lato"/>
                </a:rPr>
                <a:t>Other</a:t>
              </a:r>
              <a:endParaRPr sz="1800" b="1">
                <a:solidFill>
                  <a:srgbClr val="002E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ato"/>
                  <a:ea typeface="Lato"/>
                  <a:cs typeface="Lato"/>
                  <a:sym typeface="Lato"/>
                </a:rPr>
                <a:t>4.4%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8" name="Google Shape;168;p19"/>
          <p:cNvSpPr txBox="1"/>
          <p:nvPr/>
        </p:nvSpPr>
        <p:spPr>
          <a:xfrm>
            <a:off x="638775" y="1313575"/>
            <a:ext cx="17082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1.7 Million</a:t>
            </a:r>
            <a:endParaRPr sz="2100" b="1">
              <a:solidFill>
                <a:srgbClr val="00CCB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Email Subscribers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2930438" y="1313575"/>
            <a:ext cx="22011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5-6 Million</a:t>
            </a:r>
            <a:endParaRPr sz="2100" b="1">
              <a:solidFill>
                <a:srgbClr val="00CCB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Unique Visits Per Month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638775" y="2342313"/>
            <a:ext cx="20145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$105 Million</a:t>
            </a:r>
            <a:endParaRPr sz="2100" b="1">
              <a:solidFill>
                <a:srgbClr val="00CCB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Sales Volume in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2930438" y="2342313"/>
            <a:ext cx="2465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33% YoY</a:t>
            </a:r>
            <a:endParaRPr sz="2100" b="1">
              <a:solidFill>
                <a:srgbClr val="00CCB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Revenue Growth 2018-2019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638775" y="3456700"/>
            <a:ext cx="20145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CCB1"/>
                </a:solidFill>
                <a:latin typeface="Lato"/>
                <a:ea typeface="Lato"/>
                <a:cs typeface="Lato"/>
                <a:sym typeface="Lato"/>
              </a:rPr>
              <a:t>57% YoY</a:t>
            </a:r>
            <a:endParaRPr sz="2100" b="1">
              <a:solidFill>
                <a:srgbClr val="00CCB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Q4 Growth 2018-2019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74" y="454825"/>
            <a:ext cx="1816900" cy="2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603350" y="1019038"/>
            <a:ext cx="49734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CouponFollow Difference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603350" y="1750450"/>
            <a:ext cx="5751300" cy="27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With partnerships stretching over 15 years, we’ve achieved recognition in top tier affiliate networks with networks and advertisers alike.</a:t>
            </a:r>
            <a:endParaRPr sz="12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Rapid response from a dedicated Affiliate Manager, offering response time for offer corrections within hours.</a:t>
            </a:r>
            <a:endParaRPr sz="12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Strict compliance with affiliate regulations - no expired or invalid codes here!</a:t>
            </a:r>
            <a:endParaRPr sz="12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We work WITH advertisers to provide performance insights and optimization of brands.</a:t>
            </a:r>
            <a:endParaRPr sz="1200"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925" y="3129975"/>
            <a:ext cx="2078875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4575" y="957417"/>
            <a:ext cx="1355575" cy="1644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>
            <a:spLocks noGrp="1"/>
          </p:cNvSpPr>
          <p:nvPr>
            <p:ph type="title" idx="2"/>
          </p:nvPr>
        </p:nvSpPr>
        <p:spPr>
          <a:xfrm>
            <a:off x="612125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OUR DIFFERENCE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721225" y="98227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Cently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body" idx="1"/>
          </p:nvPr>
        </p:nvSpPr>
        <p:spPr>
          <a:xfrm>
            <a:off x="721225" y="1613175"/>
            <a:ext cx="4054200" cy="18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Includes Rewards, Savings, and Amazon Best Price Tool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250,000 members - and growing!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80% of Cently users return to buy again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$1.5 Million in sales from Cently alone</a:t>
            </a:r>
            <a:endParaRPr sz="1400"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525" y="602725"/>
            <a:ext cx="2925950" cy="3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338" y="4193725"/>
            <a:ext cx="7303326" cy="5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PRODUCTS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9F6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721225" y="106397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Cently Savings</a:t>
            </a:r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1"/>
          </p:nvPr>
        </p:nvSpPr>
        <p:spPr>
          <a:xfrm>
            <a:off x="751525" y="1780800"/>
            <a:ext cx="4245000" cy="22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Cently supports thousands of popular stores like Macy’s, Nike, Walmart, Groupon, and more.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Consumers never need to leave your site.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Cently only shows approved affiliate codes.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5 Star Rating in Chrome App Store!</a:t>
            </a:r>
            <a:endParaRPr sz="1400"/>
          </a:p>
        </p:txBody>
      </p:sp>
      <p:sp>
        <p:nvSpPr>
          <p:cNvPr id="198" name="Google Shape;198;p22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PRODUCTS</a:t>
            </a: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950" y="944200"/>
            <a:ext cx="2682075" cy="3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721225" y="1082350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Cently Cashback</a:t>
            </a:r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751525" y="1760225"/>
            <a:ext cx="3300900" cy="24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Consumers get </a:t>
            </a:r>
            <a:r>
              <a:rPr lang="en-GB" sz="1400" b="1"/>
              <a:t>70%</a:t>
            </a:r>
            <a:r>
              <a:rPr lang="en-GB" sz="1400"/>
              <a:t> of our CPA.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Cently Cashback gives members a </a:t>
            </a:r>
            <a:r>
              <a:rPr lang="en-GB" sz="1400" b="1"/>
              <a:t>free $5</a:t>
            </a:r>
            <a:r>
              <a:rPr lang="en-GB" sz="1400"/>
              <a:t> reward just for signing up.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Launched in late 2019, we’ve already seen </a:t>
            </a:r>
            <a:r>
              <a:rPr lang="en-GB" sz="1400" b="1"/>
              <a:t>32,000 </a:t>
            </a:r>
            <a:r>
              <a:rPr lang="en-GB" sz="1400"/>
              <a:t>member signups.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Users have earned </a:t>
            </a:r>
            <a:r>
              <a:rPr lang="en-GB" sz="1400" b="1"/>
              <a:t>$170,000</a:t>
            </a:r>
            <a:r>
              <a:rPr lang="en-GB" sz="1400"/>
              <a:t> in Cashback!</a:t>
            </a:r>
            <a:endParaRPr sz="1400"/>
          </a:p>
        </p:txBody>
      </p:sp>
      <p:sp>
        <p:nvSpPr>
          <p:cNvPr id="206" name="Google Shape;206;p23"/>
          <p:cNvSpPr/>
          <p:nvPr/>
        </p:nvSpPr>
        <p:spPr>
          <a:xfrm>
            <a:off x="6236775" y="-20425"/>
            <a:ext cx="2936100" cy="5143500"/>
          </a:xfrm>
          <a:prstGeom prst="rect">
            <a:avLst/>
          </a:prstGeom>
          <a:solidFill>
            <a:srgbClr val="EEF9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PRODUCTS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350" y="2075888"/>
            <a:ext cx="3511349" cy="114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721225" y="1272838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Exposure</a:t>
            </a: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721225" y="1913638"/>
            <a:ext cx="3651000" cy="19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work with top tier publications and journalists to increase exposure for our Advertiser partner promotions.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We’ve worked with or been cited on Newsweek, Today.com, USA Today, NBC News and more!</a:t>
            </a:r>
            <a:endParaRPr i="1"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625" y="2369785"/>
            <a:ext cx="1593643" cy="35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2544" y="2099837"/>
            <a:ext cx="959970" cy="95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4133" y="3353593"/>
            <a:ext cx="1216805" cy="53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 rotWithShape="1">
          <a:blip r:embed="rId6">
            <a:alphaModFix/>
          </a:blip>
          <a:srcRect t="20356" b="24701"/>
          <a:stretch/>
        </p:blipFill>
        <p:spPr>
          <a:xfrm>
            <a:off x="5273065" y="3269364"/>
            <a:ext cx="1310350" cy="5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 rotWithShape="1">
          <a:blip r:embed="rId7">
            <a:alphaModFix/>
          </a:blip>
          <a:srcRect l="8914" t="38095" r="9078" b="41134"/>
          <a:stretch/>
        </p:blipFill>
        <p:spPr>
          <a:xfrm>
            <a:off x="5260628" y="1249950"/>
            <a:ext cx="2554776" cy="45614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>
            <a:spLocks noGrp="1"/>
          </p:cNvSpPr>
          <p:nvPr>
            <p:ph type="title"/>
          </p:nvPr>
        </p:nvSpPr>
        <p:spPr>
          <a:xfrm>
            <a:off x="721225" y="120742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Placements</a:t>
            </a:r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body" idx="1"/>
          </p:nvPr>
        </p:nvSpPr>
        <p:spPr>
          <a:xfrm>
            <a:off x="721225" y="1924050"/>
            <a:ext cx="4068900" cy="10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Flat fee, CPA increase, and hybrid available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Homepage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Newsletters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Cently Cashback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MORE coming soon!</a:t>
            </a:r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PLACEMENTS</a:t>
            </a:r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l="23904" r="22207"/>
          <a:stretch/>
        </p:blipFill>
        <p:spPr>
          <a:xfrm>
            <a:off x="5311084" y="0"/>
            <a:ext cx="383291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721225" y="129857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Homepage</a:t>
            </a:r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1"/>
          </p:nvPr>
        </p:nvSpPr>
        <p:spPr>
          <a:xfrm>
            <a:off x="721225" y="2064499"/>
            <a:ext cx="33009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Starting at </a:t>
            </a:r>
            <a:r>
              <a:rPr lang="en-GB" sz="1400" b="1"/>
              <a:t>$350/week</a:t>
            </a:r>
            <a:endParaRPr sz="14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27,000 viewers</a:t>
            </a:r>
            <a:r>
              <a:rPr lang="en-GB" sz="1400"/>
              <a:t>/day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56%</a:t>
            </a:r>
            <a:r>
              <a:rPr lang="en-GB" sz="1400"/>
              <a:t> Female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25% </a:t>
            </a:r>
            <a:r>
              <a:rPr lang="en-GB" sz="1400"/>
              <a:t>aged 25-34</a:t>
            </a:r>
            <a:endParaRPr sz="1400"/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926" y="1065050"/>
            <a:ext cx="4038695" cy="1573100"/>
          </a:xfrm>
          <a:prstGeom prst="rect">
            <a:avLst/>
          </a:prstGeom>
          <a:noFill/>
          <a:ln>
            <a:noFill/>
          </a:ln>
          <a:effectLst>
            <a:outerShdw blurRad="414338" dist="66675" dir="5400000" algn="bl" rotWithShape="0">
              <a:srgbClr val="0B5394">
                <a:alpha val="7000"/>
              </a:srgbClr>
            </a:outerShdw>
          </a:effectLst>
        </p:spPr>
      </p:pic>
      <p:pic>
        <p:nvPicPr>
          <p:cNvPr id="236" name="Google Shape;2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925" y="2930177"/>
            <a:ext cx="4038700" cy="1383673"/>
          </a:xfrm>
          <a:prstGeom prst="rect">
            <a:avLst/>
          </a:prstGeom>
          <a:noFill/>
          <a:ln>
            <a:noFill/>
          </a:ln>
          <a:effectLst>
            <a:outerShdw blurRad="414338" dist="66675" dir="5400000" algn="bl" rotWithShape="0">
              <a:srgbClr val="0B5394">
                <a:alpha val="7000"/>
              </a:srgbClr>
            </a:outerShdw>
          </a:effectLst>
        </p:spPr>
      </p:pic>
      <p:sp>
        <p:nvSpPr>
          <p:cNvPr id="237" name="Google Shape;237;p26"/>
          <p:cNvSpPr txBox="1">
            <a:spLocks noGrp="1"/>
          </p:cNvSpPr>
          <p:nvPr>
            <p:ph type="title" idx="2"/>
          </p:nvPr>
        </p:nvSpPr>
        <p:spPr>
          <a:xfrm>
            <a:off x="730000" y="418600"/>
            <a:ext cx="3300900" cy="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PLACEMENTS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On-screen Show (16:9)</PresentationFormat>
  <Paragraphs>115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Lato</vt:lpstr>
      <vt:lpstr>Arial</vt:lpstr>
      <vt:lpstr>Raleway</vt:lpstr>
      <vt:lpstr>Streamline</vt:lpstr>
      <vt:lpstr>CouponFollow</vt:lpstr>
      <vt:lpstr>PowerPoint Presentation</vt:lpstr>
      <vt:lpstr>The CouponFollow Difference </vt:lpstr>
      <vt:lpstr>Cently</vt:lpstr>
      <vt:lpstr>Cently Savings</vt:lpstr>
      <vt:lpstr>Cently Cashback</vt:lpstr>
      <vt:lpstr>Exposure</vt:lpstr>
      <vt:lpstr>Placements</vt:lpstr>
      <vt:lpstr>Homepage</vt:lpstr>
      <vt:lpstr>Newsletters</vt:lpstr>
      <vt:lpstr>Cently</vt:lpstr>
      <vt:lpstr>Case Study #1</vt:lpstr>
      <vt:lpstr>Case Study #2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CouponFollow</dc:title>
  <dc:creator>Sean Tigue</dc:creator>
  <cp:lastModifiedBy>Sean Tigue</cp:lastModifiedBy>
  <cp:revision>1</cp:revision>
  <dcterms:modified xsi:type="dcterms:W3CDTF">2020-03-27T18:04:03Z</dcterms:modified>
</cp:coreProperties>
</file>