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7" r:id="rId3"/>
    <p:sldId id="699" r:id="rId4"/>
    <p:sldId id="713" r:id="rId5"/>
    <p:sldId id="721" r:id="rId6"/>
    <p:sldId id="728" r:id="rId7"/>
    <p:sldId id="718" r:id="rId8"/>
    <p:sldId id="722" r:id="rId9"/>
    <p:sldId id="723" r:id="rId10"/>
    <p:sldId id="726" r:id="rId11"/>
    <p:sldId id="725" r:id="rId12"/>
    <p:sldId id="727" r:id="rId13"/>
    <p:sldId id="708" r:id="rId14"/>
    <p:sldId id="717" r:id="rId15"/>
    <p:sldId id="719" r:id="rId16"/>
    <p:sldId id="71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glione, Tony" initials="BT" lastIdx="1" clrIdx="0">
    <p:extLst>
      <p:ext uri="{19B8F6BF-5375-455C-9EA6-DF929625EA0E}">
        <p15:presenceInfo xmlns:p15="http://schemas.microsoft.com/office/powerpoint/2012/main" userId="Buglione, To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202E"/>
    <a:srgbClr val="F5F7F7"/>
    <a:srgbClr val="D8D9DF"/>
    <a:srgbClr val="5759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1" autoAdjust="0"/>
    <p:restoredTop sz="84717" autoAdjust="0"/>
  </p:normalViewPr>
  <p:slideViewPr>
    <p:cSldViewPr snapToGrid="0" snapToObjects="1">
      <p:cViewPr varScale="1">
        <p:scale>
          <a:sx n="96" d="100"/>
          <a:sy n="96" d="100"/>
        </p:scale>
        <p:origin x="912" y="90"/>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4F4F9-1A0E-43A1-A9F2-4DF4A8422392}"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n-US"/>
        </a:p>
      </dgm:t>
    </dgm:pt>
    <dgm:pt modelId="{E0D5AF54-68F9-40EA-95C5-4A716662587D}">
      <dgm:prSet phldrT="[Text]"/>
      <dgm:spPr/>
      <dgm:t>
        <a:bodyPr/>
        <a:lstStyle/>
        <a:p>
          <a:r>
            <a:rPr lang="en-US" dirty="0"/>
            <a:t>Member Reward</a:t>
          </a:r>
        </a:p>
      </dgm:t>
    </dgm:pt>
    <dgm:pt modelId="{359C119B-1B1C-479C-A49F-ADB2840F448D}" type="parTrans" cxnId="{B786424F-164A-4CE4-A71D-27A887BC1A3E}">
      <dgm:prSet/>
      <dgm:spPr/>
      <dgm:t>
        <a:bodyPr/>
        <a:lstStyle/>
        <a:p>
          <a:endParaRPr lang="en-US"/>
        </a:p>
      </dgm:t>
    </dgm:pt>
    <dgm:pt modelId="{259B1E14-9118-4296-925A-EB2935A9AE5D}" type="sibTrans" cxnId="{B786424F-164A-4CE4-A71D-27A887BC1A3E}">
      <dgm:prSet/>
      <dgm:spPr/>
      <dgm:t>
        <a:bodyPr/>
        <a:lstStyle/>
        <a:p>
          <a:endParaRPr lang="en-US"/>
        </a:p>
      </dgm:t>
    </dgm:pt>
    <dgm:pt modelId="{3F036B25-7BA4-4229-8662-AE2432C396E9}">
      <dgm:prSet phldrT="[Text]" custT="1"/>
      <dgm:spPr>
        <a:noFill/>
      </dgm:spPr>
      <dgm:t>
        <a:bodyPr wrap="none" rtlCol="0"/>
        <a:lstStyle/>
        <a:p>
          <a:pPr algn="l"/>
          <a:r>
            <a:rPr lang="en-US" sz="2000" b="1" kern="1200" dirty="0"/>
            <a:t>5% or </a:t>
          </a:r>
          <a:r>
            <a:rPr lang="en-US" sz="2000" b="1" kern="1200" dirty="0">
              <a:solidFill>
                <a:schemeClr val="tx1"/>
              </a:solidFill>
              <a:latin typeface="+mn-lt"/>
              <a:ea typeface="+mn-ea"/>
              <a:cs typeface="+mn-cs"/>
            </a:rPr>
            <a:t>5pts</a:t>
          </a:r>
          <a:r>
            <a:rPr lang="en-US" sz="2000" b="1" kern="1200" dirty="0"/>
            <a:t>/miles</a:t>
          </a:r>
        </a:p>
      </dgm:t>
    </dgm:pt>
    <dgm:pt modelId="{D3A432D7-53C5-4802-9764-4226E310902E}" type="parTrans" cxnId="{FF0430F9-7DB8-46D8-BB11-4B5682E7C21C}">
      <dgm:prSet/>
      <dgm:spPr/>
      <dgm:t>
        <a:bodyPr/>
        <a:lstStyle/>
        <a:p>
          <a:endParaRPr lang="en-US"/>
        </a:p>
      </dgm:t>
    </dgm:pt>
    <dgm:pt modelId="{86944DAA-B7F7-4833-8500-67C1F01295BD}" type="sibTrans" cxnId="{FF0430F9-7DB8-46D8-BB11-4B5682E7C21C}">
      <dgm:prSet/>
      <dgm:spPr/>
      <dgm:t>
        <a:bodyPr/>
        <a:lstStyle/>
        <a:p>
          <a:endParaRPr lang="en-US"/>
        </a:p>
      </dgm:t>
    </dgm:pt>
    <dgm:pt modelId="{776CDF6D-5793-4F55-8CD5-64367FC9F04A}">
      <dgm:prSet phldrT="[Text]"/>
      <dgm:spPr/>
      <dgm:t>
        <a:bodyPr/>
        <a:lstStyle/>
        <a:p>
          <a:r>
            <a:rPr lang="en-US" dirty="0"/>
            <a:t>Client Split</a:t>
          </a:r>
        </a:p>
      </dgm:t>
    </dgm:pt>
    <dgm:pt modelId="{B6F1039A-E30E-4B23-AF9B-8B7E701396BA}" type="parTrans" cxnId="{163A1065-9237-425A-BF00-9EAD97C160A0}">
      <dgm:prSet/>
      <dgm:spPr/>
      <dgm:t>
        <a:bodyPr/>
        <a:lstStyle/>
        <a:p>
          <a:endParaRPr lang="en-US"/>
        </a:p>
      </dgm:t>
    </dgm:pt>
    <dgm:pt modelId="{D3DA6349-5164-4FA7-BB46-2F23107E5B9F}" type="sibTrans" cxnId="{163A1065-9237-425A-BF00-9EAD97C160A0}">
      <dgm:prSet/>
      <dgm:spPr/>
      <dgm:t>
        <a:bodyPr/>
        <a:lstStyle/>
        <a:p>
          <a:endParaRPr lang="en-US"/>
        </a:p>
      </dgm:t>
    </dgm:pt>
    <dgm:pt modelId="{8B061E92-BBE3-41B6-8C94-E5D63BD42C93}">
      <dgm:prSet phldrT="[Text]" custT="1"/>
      <dgm:spPr/>
      <dgm:t>
        <a:bodyPr/>
        <a:lstStyle/>
        <a:p>
          <a:r>
            <a:rPr lang="en-US" sz="2000" b="1" dirty="0"/>
            <a:t>2.5%</a:t>
          </a:r>
        </a:p>
      </dgm:t>
    </dgm:pt>
    <dgm:pt modelId="{D805E90A-8DEF-48B9-BDDD-7DBA160537D3}" type="parTrans" cxnId="{048C2E3A-C326-4AFF-890A-9DB5BF7C9BE5}">
      <dgm:prSet/>
      <dgm:spPr/>
      <dgm:t>
        <a:bodyPr/>
        <a:lstStyle/>
        <a:p>
          <a:endParaRPr lang="en-US"/>
        </a:p>
      </dgm:t>
    </dgm:pt>
    <dgm:pt modelId="{CCEBDC9F-09CF-47A3-8177-B09E3F93F517}" type="sibTrans" cxnId="{048C2E3A-C326-4AFF-890A-9DB5BF7C9BE5}">
      <dgm:prSet/>
      <dgm:spPr/>
      <dgm:t>
        <a:bodyPr/>
        <a:lstStyle/>
        <a:p>
          <a:endParaRPr lang="en-US"/>
        </a:p>
      </dgm:t>
    </dgm:pt>
    <dgm:pt modelId="{99145559-283E-44F7-AAED-25CBB189838D}">
      <dgm:prSet phldrT="[Text]"/>
      <dgm:spPr/>
      <dgm:t>
        <a:bodyPr/>
        <a:lstStyle/>
        <a:p>
          <a:r>
            <a:rPr lang="en-US" dirty="0"/>
            <a:t>Cartera Revenue</a:t>
          </a:r>
        </a:p>
      </dgm:t>
    </dgm:pt>
    <dgm:pt modelId="{195F68A3-F0EA-4188-AF92-E0BF4ADA2B41}" type="parTrans" cxnId="{02FEBD82-CF4A-427E-B6A2-1EC9687AD3BF}">
      <dgm:prSet/>
      <dgm:spPr/>
      <dgm:t>
        <a:bodyPr/>
        <a:lstStyle/>
        <a:p>
          <a:endParaRPr lang="en-US"/>
        </a:p>
      </dgm:t>
    </dgm:pt>
    <dgm:pt modelId="{B7B36986-A219-4FFC-BF92-57213C8DF8B8}" type="sibTrans" cxnId="{02FEBD82-CF4A-427E-B6A2-1EC9687AD3BF}">
      <dgm:prSet/>
      <dgm:spPr/>
      <dgm:t>
        <a:bodyPr/>
        <a:lstStyle/>
        <a:p>
          <a:endParaRPr lang="en-US"/>
        </a:p>
      </dgm:t>
    </dgm:pt>
    <dgm:pt modelId="{14D9CAFC-C4D8-4B20-A9AF-946AC2088F85}">
      <dgm:prSet phldrT="[Text]" custT="1"/>
      <dgm:spPr>
        <a:noFill/>
        <a:ln>
          <a:noFill/>
        </a:ln>
        <a:effectLst/>
      </dgm:spPr>
      <dgm:t>
        <a:bodyPr spcFirstLastPara="0" vert="horz" wrap="square" lIns="0" tIns="0" rIns="0" bIns="0" numCol="1" spcCol="1270" anchor="ctr" anchorCtr="0"/>
        <a:lstStyle/>
        <a:p>
          <a:r>
            <a:rPr lang="en-US" sz="2000" b="1" dirty="0">
              <a:solidFill>
                <a:schemeClr val="tx1"/>
              </a:solidFill>
            </a:rPr>
            <a:t>2.5%</a:t>
          </a:r>
        </a:p>
      </dgm:t>
    </dgm:pt>
    <dgm:pt modelId="{270C57BE-723D-419B-A7A7-6F169F3DCCEC}" type="parTrans" cxnId="{5C9DD7AA-3D07-4FF5-905C-B378A6F798A7}">
      <dgm:prSet/>
      <dgm:spPr/>
      <dgm:t>
        <a:bodyPr/>
        <a:lstStyle/>
        <a:p>
          <a:endParaRPr lang="en-US"/>
        </a:p>
      </dgm:t>
    </dgm:pt>
    <dgm:pt modelId="{F5721C85-34C7-48C0-BA71-B446B105F741}" type="sibTrans" cxnId="{5C9DD7AA-3D07-4FF5-905C-B378A6F798A7}">
      <dgm:prSet/>
      <dgm:spPr/>
      <dgm:t>
        <a:bodyPr/>
        <a:lstStyle/>
        <a:p>
          <a:endParaRPr lang="en-US"/>
        </a:p>
      </dgm:t>
    </dgm:pt>
    <dgm:pt modelId="{DFB5A0A3-48CE-4603-904E-C9E9DD0C9631}" type="pres">
      <dgm:prSet presAssocID="{F254F4F9-1A0E-43A1-A9F2-4DF4A8422392}" presName="composite" presStyleCnt="0">
        <dgm:presLayoutVars>
          <dgm:chMax val="5"/>
          <dgm:dir/>
          <dgm:animLvl val="ctr"/>
          <dgm:resizeHandles val="exact"/>
        </dgm:presLayoutVars>
      </dgm:prSet>
      <dgm:spPr/>
    </dgm:pt>
    <dgm:pt modelId="{61A33D86-CF82-45D0-949D-0E6070B4D776}" type="pres">
      <dgm:prSet presAssocID="{F254F4F9-1A0E-43A1-A9F2-4DF4A8422392}" presName="cycle" presStyleCnt="0"/>
      <dgm:spPr/>
    </dgm:pt>
    <dgm:pt modelId="{63A4CE26-82CD-4797-AE65-81D92FF56583}" type="pres">
      <dgm:prSet presAssocID="{F254F4F9-1A0E-43A1-A9F2-4DF4A8422392}" presName="centerShape" presStyleCnt="0"/>
      <dgm:spPr/>
    </dgm:pt>
    <dgm:pt modelId="{7EA0F757-E800-4566-9D37-39DBCF988F87}" type="pres">
      <dgm:prSet presAssocID="{F254F4F9-1A0E-43A1-A9F2-4DF4A8422392}" presName="connSite" presStyleLbl="node1" presStyleIdx="0" presStyleCnt="4"/>
      <dgm:spPr/>
    </dgm:pt>
    <dgm:pt modelId="{510D387D-DFAA-46D7-8462-17EAD50BCEBA}" type="pres">
      <dgm:prSet presAssocID="{F254F4F9-1A0E-43A1-A9F2-4DF4A8422392}" presName="visible" presStyleLbl="node1" presStyleIdx="0" presStyleCnt="4" custScaleX="56287" custScaleY="51092" custLinFactNeighborX="-21619" custLinFactNeighborY="-1208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a:ext>
      </dgm:extLst>
    </dgm:pt>
    <dgm:pt modelId="{A4336DEB-AF85-4BFB-8B27-2F5E912094C4}" type="pres">
      <dgm:prSet presAssocID="{359C119B-1B1C-479C-A49F-ADB2840F448D}" presName="Name25" presStyleLbl="parChTrans1D1" presStyleIdx="0" presStyleCnt="3"/>
      <dgm:spPr/>
    </dgm:pt>
    <dgm:pt modelId="{8B6D29C2-BAC7-44D7-882C-E944981794E9}" type="pres">
      <dgm:prSet presAssocID="{E0D5AF54-68F9-40EA-95C5-4A716662587D}" presName="node" presStyleCnt="0"/>
      <dgm:spPr/>
    </dgm:pt>
    <dgm:pt modelId="{C1BAB28B-6075-42DA-9749-CAB16FBA5193}" type="pres">
      <dgm:prSet presAssocID="{E0D5AF54-68F9-40EA-95C5-4A716662587D}" presName="parentNode" presStyleLbl="node1" presStyleIdx="1" presStyleCnt="4" custScaleX="111773" custLinFactNeighborX="10245" custLinFactNeighborY="-55">
        <dgm:presLayoutVars>
          <dgm:chMax val="1"/>
          <dgm:bulletEnabled val="1"/>
        </dgm:presLayoutVars>
      </dgm:prSet>
      <dgm:spPr/>
    </dgm:pt>
    <dgm:pt modelId="{8A6BD3A2-B740-4A2A-AA46-B3DB6388DADA}" type="pres">
      <dgm:prSet presAssocID="{E0D5AF54-68F9-40EA-95C5-4A716662587D}" presName="childNode" presStyleLbl="revTx" presStyleIdx="0" presStyleCnt="3">
        <dgm:presLayoutVars>
          <dgm:bulletEnabled val="1"/>
        </dgm:presLayoutVars>
      </dgm:prSet>
      <dgm:spPr>
        <a:xfrm>
          <a:off x="3300416" y="0"/>
          <a:ext cx="1926163" cy="1148854"/>
        </a:xfrm>
        <a:prstGeom prst="rect">
          <a:avLst/>
        </a:prstGeom>
      </dgm:spPr>
    </dgm:pt>
    <dgm:pt modelId="{3C8BEFED-4089-482F-99C5-4676ADC36338}" type="pres">
      <dgm:prSet presAssocID="{B6F1039A-E30E-4B23-AF9B-8B7E701396BA}" presName="Name25" presStyleLbl="parChTrans1D1" presStyleIdx="1" presStyleCnt="3"/>
      <dgm:spPr/>
    </dgm:pt>
    <dgm:pt modelId="{4C265928-5424-4E58-9AE5-B018C5ECF448}" type="pres">
      <dgm:prSet presAssocID="{776CDF6D-5793-4F55-8CD5-64367FC9F04A}" presName="node" presStyleCnt="0"/>
      <dgm:spPr/>
    </dgm:pt>
    <dgm:pt modelId="{2D6AE78A-D53A-41E5-8E8D-E9F72F8BEDF7}" type="pres">
      <dgm:prSet presAssocID="{776CDF6D-5793-4F55-8CD5-64367FC9F04A}" presName="parentNode" presStyleLbl="node1" presStyleIdx="2" presStyleCnt="4">
        <dgm:presLayoutVars>
          <dgm:chMax val="1"/>
          <dgm:bulletEnabled val="1"/>
        </dgm:presLayoutVars>
      </dgm:prSet>
      <dgm:spPr/>
    </dgm:pt>
    <dgm:pt modelId="{426F9C3A-0CE6-483A-A1DA-C3CF76CA760A}" type="pres">
      <dgm:prSet presAssocID="{776CDF6D-5793-4F55-8CD5-64367FC9F04A}" presName="childNode" presStyleLbl="revTx" presStyleIdx="1" presStyleCnt="3">
        <dgm:presLayoutVars>
          <dgm:bulletEnabled val="1"/>
        </dgm:presLayoutVars>
      </dgm:prSet>
      <dgm:spPr/>
    </dgm:pt>
    <dgm:pt modelId="{BBDD6131-80F4-4E99-88FD-97CCAB179381}" type="pres">
      <dgm:prSet presAssocID="{195F68A3-F0EA-4188-AF92-E0BF4ADA2B41}" presName="Name25" presStyleLbl="parChTrans1D1" presStyleIdx="2" presStyleCnt="3"/>
      <dgm:spPr/>
    </dgm:pt>
    <dgm:pt modelId="{5A936059-090D-4036-B3D7-C8C6A8EC3F57}" type="pres">
      <dgm:prSet presAssocID="{99145559-283E-44F7-AAED-25CBB189838D}" presName="node" presStyleCnt="0"/>
      <dgm:spPr/>
    </dgm:pt>
    <dgm:pt modelId="{4969E8D5-29AE-4B17-8A34-60F9F4C55205}" type="pres">
      <dgm:prSet presAssocID="{99145559-283E-44F7-AAED-25CBB189838D}" presName="parentNode" presStyleLbl="node1" presStyleIdx="3" presStyleCnt="4">
        <dgm:presLayoutVars>
          <dgm:chMax val="1"/>
          <dgm:bulletEnabled val="1"/>
        </dgm:presLayoutVars>
      </dgm:prSet>
      <dgm:spPr/>
    </dgm:pt>
    <dgm:pt modelId="{8D14BD70-FB56-4B96-BE0A-FE151C9EB286}" type="pres">
      <dgm:prSet presAssocID="{99145559-283E-44F7-AAED-25CBB189838D}" presName="childNode" presStyleLbl="revTx" presStyleIdx="2" presStyleCnt="3">
        <dgm:presLayoutVars>
          <dgm:bulletEnabled val="1"/>
        </dgm:presLayoutVars>
      </dgm:prSet>
      <dgm:spPr>
        <a:xfrm>
          <a:off x="3352514" y="2864428"/>
          <a:ext cx="1741316" cy="1160877"/>
        </a:xfrm>
        <a:prstGeom prst="rect">
          <a:avLst/>
        </a:prstGeom>
      </dgm:spPr>
    </dgm:pt>
  </dgm:ptLst>
  <dgm:cxnLst>
    <dgm:cxn modelId="{E0436013-A651-4A97-9D08-756658254633}" type="presOf" srcId="{E0D5AF54-68F9-40EA-95C5-4A716662587D}" destId="{C1BAB28B-6075-42DA-9749-CAB16FBA5193}" srcOrd="0" destOrd="0" presId="urn:microsoft.com/office/officeart/2005/8/layout/radial2"/>
    <dgm:cxn modelId="{3C1A8B16-C4EB-497C-B372-8172418496B9}" type="presOf" srcId="{99145559-283E-44F7-AAED-25CBB189838D}" destId="{4969E8D5-29AE-4B17-8A34-60F9F4C55205}" srcOrd="0" destOrd="0" presId="urn:microsoft.com/office/officeart/2005/8/layout/radial2"/>
    <dgm:cxn modelId="{9D2F5E28-FE04-48AC-8884-116E195FA5F4}" type="presOf" srcId="{359C119B-1B1C-479C-A49F-ADB2840F448D}" destId="{A4336DEB-AF85-4BFB-8B27-2F5E912094C4}" srcOrd="0" destOrd="0" presId="urn:microsoft.com/office/officeart/2005/8/layout/radial2"/>
    <dgm:cxn modelId="{048C2E3A-C326-4AFF-890A-9DB5BF7C9BE5}" srcId="{776CDF6D-5793-4F55-8CD5-64367FC9F04A}" destId="{8B061E92-BBE3-41B6-8C94-E5D63BD42C93}" srcOrd="0" destOrd="0" parTransId="{D805E90A-8DEF-48B9-BDDD-7DBA160537D3}" sibTransId="{CCEBDC9F-09CF-47A3-8177-B09E3F93F517}"/>
    <dgm:cxn modelId="{377A3862-5F76-4AD4-83CC-58E05FE743CF}" type="presOf" srcId="{3F036B25-7BA4-4229-8662-AE2432C396E9}" destId="{8A6BD3A2-B740-4A2A-AA46-B3DB6388DADA}" srcOrd="0" destOrd="0" presId="urn:microsoft.com/office/officeart/2005/8/layout/radial2"/>
    <dgm:cxn modelId="{163A1065-9237-425A-BF00-9EAD97C160A0}" srcId="{F254F4F9-1A0E-43A1-A9F2-4DF4A8422392}" destId="{776CDF6D-5793-4F55-8CD5-64367FC9F04A}" srcOrd="1" destOrd="0" parTransId="{B6F1039A-E30E-4B23-AF9B-8B7E701396BA}" sibTransId="{D3DA6349-5164-4FA7-BB46-2F23107E5B9F}"/>
    <dgm:cxn modelId="{5DB69545-71E3-4EB1-95D2-0FD1B7415B5F}" type="presOf" srcId="{776CDF6D-5793-4F55-8CD5-64367FC9F04A}" destId="{2D6AE78A-D53A-41E5-8E8D-E9F72F8BEDF7}" srcOrd="0" destOrd="0" presId="urn:microsoft.com/office/officeart/2005/8/layout/radial2"/>
    <dgm:cxn modelId="{DEF5656C-DA13-4AC9-982A-97A0E52BDE00}" type="presOf" srcId="{B6F1039A-E30E-4B23-AF9B-8B7E701396BA}" destId="{3C8BEFED-4089-482F-99C5-4676ADC36338}" srcOrd="0" destOrd="0" presId="urn:microsoft.com/office/officeart/2005/8/layout/radial2"/>
    <dgm:cxn modelId="{B786424F-164A-4CE4-A71D-27A887BC1A3E}" srcId="{F254F4F9-1A0E-43A1-A9F2-4DF4A8422392}" destId="{E0D5AF54-68F9-40EA-95C5-4A716662587D}" srcOrd="0" destOrd="0" parTransId="{359C119B-1B1C-479C-A49F-ADB2840F448D}" sibTransId="{259B1E14-9118-4296-925A-EB2935A9AE5D}"/>
    <dgm:cxn modelId="{02FEBD82-CF4A-427E-B6A2-1EC9687AD3BF}" srcId="{F254F4F9-1A0E-43A1-A9F2-4DF4A8422392}" destId="{99145559-283E-44F7-AAED-25CBB189838D}" srcOrd="2" destOrd="0" parTransId="{195F68A3-F0EA-4188-AF92-E0BF4ADA2B41}" sibTransId="{B7B36986-A219-4FFC-BF92-57213C8DF8B8}"/>
    <dgm:cxn modelId="{40B8BC9A-E310-409D-9C1E-E4F17EC4DB9E}" type="presOf" srcId="{F254F4F9-1A0E-43A1-A9F2-4DF4A8422392}" destId="{DFB5A0A3-48CE-4603-904E-C9E9DD0C9631}" srcOrd="0" destOrd="0" presId="urn:microsoft.com/office/officeart/2005/8/layout/radial2"/>
    <dgm:cxn modelId="{5C9DD7AA-3D07-4FF5-905C-B378A6F798A7}" srcId="{99145559-283E-44F7-AAED-25CBB189838D}" destId="{14D9CAFC-C4D8-4B20-A9AF-946AC2088F85}" srcOrd="0" destOrd="0" parTransId="{270C57BE-723D-419B-A7A7-6F169F3DCCEC}" sibTransId="{F5721C85-34C7-48C0-BA71-B446B105F741}"/>
    <dgm:cxn modelId="{A3602CAC-7EF2-4DEA-8E7A-1C196F16A795}" type="presOf" srcId="{14D9CAFC-C4D8-4B20-A9AF-946AC2088F85}" destId="{8D14BD70-FB56-4B96-BE0A-FE151C9EB286}" srcOrd="0" destOrd="0" presId="urn:microsoft.com/office/officeart/2005/8/layout/radial2"/>
    <dgm:cxn modelId="{24B289B6-64E9-42C3-AB6D-1EA7A38FA9DE}" type="presOf" srcId="{195F68A3-F0EA-4188-AF92-E0BF4ADA2B41}" destId="{BBDD6131-80F4-4E99-88FD-97CCAB179381}" srcOrd="0" destOrd="0" presId="urn:microsoft.com/office/officeart/2005/8/layout/radial2"/>
    <dgm:cxn modelId="{9CB552CC-B500-4B38-941D-E49D27EEC008}" type="presOf" srcId="{8B061E92-BBE3-41B6-8C94-E5D63BD42C93}" destId="{426F9C3A-0CE6-483A-A1DA-C3CF76CA760A}" srcOrd="0" destOrd="0" presId="urn:microsoft.com/office/officeart/2005/8/layout/radial2"/>
    <dgm:cxn modelId="{FF0430F9-7DB8-46D8-BB11-4B5682E7C21C}" srcId="{E0D5AF54-68F9-40EA-95C5-4A716662587D}" destId="{3F036B25-7BA4-4229-8662-AE2432C396E9}" srcOrd="0" destOrd="0" parTransId="{D3A432D7-53C5-4802-9764-4226E310902E}" sibTransId="{86944DAA-B7F7-4833-8500-67C1F01295BD}"/>
    <dgm:cxn modelId="{B50E8DB6-5966-46B5-B391-BF9C161AE29C}" type="presParOf" srcId="{DFB5A0A3-48CE-4603-904E-C9E9DD0C9631}" destId="{61A33D86-CF82-45D0-949D-0E6070B4D776}" srcOrd="0" destOrd="0" presId="urn:microsoft.com/office/officeart/2005/8/layout/radial2"/>
    <dgm:cxn modelId="{ADBBAC50-B303-4B58-BC22-FEFF6BC373FD}" type="presParOf" srcId="{61A33D86-CF82-45D0-949D-0E6070B4D776}" destId="{63A4CE26-82CD-4797-AE65-81D92FF56583}" srcOrd="0" destOrd="0" presId="urn:microsoft.com/office/officeart/2005/8/layout/radial2"/>
    <dgm:cxn modelId="{25AC2733-D731-4470-B9D7-45FF6724124B}" type="presParOf" srcId="{63A4CE26-82CD-4797-AE65-81D92FF56583}" destId="{7EA0F757-E800-4566-9D37-39DBCF988F87}" srcOrd="0" destOrd="0" presId="urn:microsoft.com/office/officeart/2005/8/layout/radial2"/>
    <dgm:cxn modelId="{3BB2736C-E26B-4A4A-AEA9-5C34D3D97051}" type="presParOf" srcId="{63A4CE26-82CD-4797-AE65-81D92FF56583}" destId="{510D387D-DFAA-46D7-8462-17EAD50BCEBA}" srcOrd="1" destOrd="0" presId="urn:microsoft.com/office/officeart/2005/8/layout/radial2"/>
    <dgm:cxn modelId="{367BDB13-E454-4168-ACC8-A9876E76F658}" type="presParOf" srcId="{61A33D86-CF82-45D0-949D-0E6070B4D776}" destId="{A4336DEB-AF85-4BFB-8B27-2F5E912094C4}" srcOrd="1" destOrd="0" presId="urn:microsoft.com/office/officeart/2005/8/layout/radial2"/>
    <dgm:cxn modelId="{E3A46A11-F98C-40B6-AEB8-204E3485E1A4}" type="presParOf" srcId="{61A33D86-CF82-45D0-949D-0E6070B4D776}" destId="{8B6D29C2-BAC7-44D7-882C-E944981794E9}" srcOrd="2" destOrd="0" presId="urn:microsoft.com/office/officeart/2005/8/layout/radial2"/>
    <dgm:cxn modelId="{0AA5B030-E842-4B0C-99CF-90A5B66CCB0D}" type="presParOf" srcId="{8B6D29C2-BAC7-44D7-882C-E944981794E9}" destId="{C1BAB28B-6075-42DA-9749-CAB16FBA5193}" srcOrd="0" destOrd="0" presId="urn:microsoft.com/office/officeart/2005/8/layout/radial2"/>
    <dgm:cxn modelId="{B9B94D71-F0BF-473E-85A5-534A2FD6E50F}" type="presParOf" srcId="{8B6D29C2-BAC7-44D7-882C-E944981794E9}" destId="{8A6BD3A2-B740-4A2A-AA46-B3DB6388DADA}" srcOrd="1" destOrd="0" presId="urn:microsoft.com/office/officeart/2005/8/layout/radial2"/>
    <dgm:cxn modelId="{A3F74A94-F90C-40A1-9592-3F72ACD35775}" type="presParOf" srcId="{61A33D86-CF82-45D0-949D-0E6070B4D776}" destId="{3C8BEFED-4089-482F-99C5-4676ADC36338}" srcOrd="3" destOrd="0" presId="urn:microsoft.com/office/officeart/2005/8/layout/radial2"/>
    <dgm:cxn modelId="{E075715D-AE1B-49F4-A217-57B65FEA8D46}" type="presParOf" srcId="{61A33D86-CF82-45D0-949D-0E6070B4D776}" destId="{4C265928-5424-4E58-9AE5-B018C5ECF448}" srcOrd="4" destOrd="0" presId="urn:microsoft.com/office/officeart/2005/8/layout/radial2"/>
    <dgm:cxn modelId="{2C8EFFD2-C1F9-4FF1-B8D6-0376A9DEF181}" type="presParOf" srcId="{4C265928-5424-4E58-9AE5-B018C5ECF448}" destId="{2D6AE78A-D53A-41E5-8E8D-E9F72F8BEDF7}" srcOrd="0" destOrd="0" presId="urn:microsoft.com/office/officeart/2005/8/layout/radial2"/>
    <dgm:cxn modelId="{A1DFD3B4-EB01-427E-B9A4-E8283C2E550A}" type="presParOf" srcId="{4C265928-5424-4E58-9AE5-B018C5ECF448}" destId="{426F9C3A-0CE6-483A-A1DA-C3CF76CA760A}" srcOrd="1" destOrd="0" presId="urn:microsoft.com/office/officeart/2005/8/layout/radial2"/>
    <dgm:cxn modelId="{C9897794-8492-4849-9237-6A83C7733818}" type="presParOf" srcId="{61A33D86-CF82-45D0-949D-0E6070B4D776}" destId="{BBDD6131-80F4-4E99-88FD-97CCAB179381}" srcOrd="5" destOrd="0" presId="urn:microsoft.com/office/officeart/2005/8/layout/radial2"/>
    <dgm:cxn modelId="{4627D7FD-20EE-4C34-8CC2-CB93F2F772FC}" type="presParOf" srcId="{61A33D86-CF82-45D0-949D-0E6070B4D776}" destId="{5A936059-090D-4036-B3D7-C8C6A8EC3F57}" srcOrd="6" destOrd="0" presId="urn:microsoft.com/office/officeart/2005/8/layout/radial2"/>
    <dgm:cxn modelId="{BEA6397D-DA48-4456-9EEA-B39BBD73958B}" type="presParOf" srcId="{5A936059-090D-4036-B3D7-C8C6A8EC3F57}" destId="{4969E8D5-29AE-4B17-8A34-60F9F4C55205}" srcOrd="0" destOrd="0" presId="urn:microsoft.com/office/officeart/2005/8/layout/radial2"/>
    <dgm:cxn modelId="{BA2B1925-8110-4239-BB59-35525CF45AEC}" type="presParOf" srcId="{5A936059-090D-4036-B3D7-C8C6A8EC3F57}" destId="{8D14BD70-FB56-4B96-BE0A-FE151C9EB28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D6131-80F4-4E99-88FD-97CCAB179381}">
      <dsp:nvSpPr>
        <dsp:cNvPr id="0" name=""/>
        <dsp:cNvSpPr/>
      </dsp:nvSpPr>
      <dsp:spPr>
        <a:xfrm rot="2534467">
          <a:off x="1663664" y="2861476"/>
          <a:ext cx="622728" cy="64335"/>
        </a:xfrm>
        <a:custGeom>
          <a:avLst/>
          <a:gdLst/>
          <a:ahLst/>
          <a:cxnLst/>
          <a:rect l="0" t="0" r="0" b="0"/>
          <a:pathLst>
            <a:path>
              <a:moveTo>
                <a:pt x="0" y="32167"/>
              </a:moveTo>
              <a:lnTo>
                <a:pt x="622728" y="3216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BEFED-4089-482F-99C5-4676ADC36338}">
      <dsp:nvSpPr>
        <dsp:cNvPr id="0" name=""/>
        <dsp:cNvSpPr/>
      </dsp:nvSpPr>
      <dsp:spPr>
        <a:xfrm>
          <a:off x="1744519" y="1999924"/>
          <a:ext cx="702262" cy="64335"/>
        </a:xfrm>
        <a:custGeom>
          <a:avLst/>
          <a:gdLst/>
          <a:ahLst/>
          <a:cxnLst/>
          <a:rect l="0" t="0" r="0" b="0"/>
          <a:pathLst>
            <a:path>
              <a:moveTo>
                <a:pt x="0" y="32167"/>
              </a:moveTo>
              <a:lnTo>
                <a:pt x="702262" y="3216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336DEB-AF85-4BFB-8B27-2F5E912094C4}">
      <dsp:nvSpPr>
        <dsp:cNvPr id="0" name=""/>
        <dsp:cNvSpPr/>
      </dsp:nvSpPr>
      <dsp:spPr>
        <a:xfrm rot="19168662">
          <a:off x="1662035" y="1162522"/>
          <a:ext cx="687802" cy="64335"/>
        </a:xfrm>
        <a:custGeom>
          <a:avLst/>
          <a:gdLst/>
          <a:ahLst/>
          <a:cxnLst/>
          <a:rect l="0" t="0" r="0" b="0"/>
          <a:pathLst>
            <a:path>
              <a:moveTo>
                <a:pt x="0" y="32167"/>
              </a:moveTo>
              <a:lnTo>
                <a:pt x="687802" y="3216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D387D-DFAA-46D7-8462-17EAD50BCEBA}">
      <dsp:nvSpPr>
        <dsp:cNvPr id="0" name=""/>
        <dsp:cNvSpPr/>
      </dsp:nvSpPr>
      <dsp:spPr>
        <a:xfrm>
          <a:off x="4996" y="1259878"/>
          <a:ext cx="1155139" cy="104852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BAB28B-6075-42DA-9749-CAB16FBA5193}">
      <dsp:nvSpPr>
        <dsp:cNvPr id="0" name=""/>
        <dsp:cNvSpPr/>
      </dsp:nvSpPr>
      <dsp:spPr>
        <a:xfrm>
          <a:off x="2089538" y="5"/>
          <a:ext cx="1284109" cy="1148854"/>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Member Reward</a:t>
          </a:r>
        </a:p>
      </dsp:txBody>
      <dsp:txXfrm>
        <a:off x="2277591" y="168251"/>
        <a:ext cx="908003" cy="812362"/>
      </dsp:txXfrm>
    </dsp:sp>
    <dsp:sp modelId="{8A6BD3A2-B740-4A2A-AA46-B3DB6388DADA}">
      <dsp:nvSpPr>
        <dsp:cNvPr id="0" name=""/>
        <dsp:cNvSpPr/>
      </dsp:nvSpPr>
      <dsp:spPr>
        <a:xfrm>
          <a:off x="3319464" y="5"/>
          <a:ext cx="1926163" cy="1148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ctr" anchorCtr="0">
          <a:noAutofit/>
        </a:bodyPr>
        <a:lstStyle/>
        <a:p>
          <a:pPr marL="228600" lvl="1" indent="-228600" algn="l" defTabSz="889000">
            <a:lnSpc>
              <a:spcPct val="90000"/>
            </a:lnSpc>
            <a:spcBef>
              <a:spcPct val="0"/>
            </a:spcBef>
            <a:spcAft>
              <a:spcPct val="15000"/>
            </a:spcAft>
            <a:buChar char="•"/>
          </a:pPr>
          <a:r>
            <a:rPr lang="en-US" sz="2000" b="1" kern="1200" dirty="0"/>
            <a:t>5% or </a:t>
          </a:r>
          <a:r>
            <a:rPr lang="en-US" sz="2000" b="1" kern="1200" dirty="0">
              <a:solidFill>
                <a:schemeClr val="tx1"/>
              </a:solidFill>
              <a:latin typeface="+mn-lt"/>
              <a:ea typeface="+mn-ea"/>
              <a:cs typeface="+mn-cs"/>
            </a:rPr>
            <a:t>5pts</a:t>
          </a:r>
          <a:r>
            <a:rPr lang="en-US" sz="2000" b="1" kern="1200" dirty="0"/>
            <a:t>/miles</a:t>
          </a:r>
        </a:p>
      </dsp:txBody>
      <dsp:txXfrm>
        <a:off x="3319464" y="5"/>
        <a:ext cx="1926163" cy="1148854"/>
      </dsp:txXfrm>
    </dsp:sp>
    <dsp:sp modelId="{2D6AE78A-D53A-41E5-8E8D-E9F72F8BEDF7}">
      <dsp:nvSpPr>
        <dsp:cNvPr id="0" name=""/>
        <dsp:cNvSpPr/>
      </dsp:nvSpPr>
      <dsp:spPr>
        <a:xfrm>
          <a:off x="2446782" y="1457664"/>
          <a:ext cx="1148854" cy="1148854"/>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Client Split</a:t>
          </a:r>
        </a:p>
      </dsp:txBody>
      <dsp:txXfrm>
        <a:off x="2615028" y="1625910"/>
        <a:ext cx="812362" cy="812362"/>
      </dsp:txXfrm>
    </dsp:sp>
    <dsp:sp modelId="{426F9C3A-0CE6-483A-A1DA-C3CF76CA760A}">
      <dsp:nvSpPr>
        <dsp:cNvPr id="0" name=""/>
        <dsp:cNvSpPr/>
      </dsp:nvSpPr>
      <dsp:spPr>
        <a:xfrm>
          <a:off x="3710521" y="1457664"/>
          <a:ext cx="1723281" cy="1148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2.5%</a:t>
          </a:r>
        </a:p>
      </dsp:txBody>
      <dsp:txXfrm>
        <a:off x="3710521" y="1457664"/>
        <a:ext cx="1723281" cy="1148854"/>
      </dsp:txXfrm>
    </dsp:sp>
    <dsp:sp modelId="{4969E8D5-29AE-4B17-8A34-60F9F4C55205}">
      <dsp:nvSpPr>
        <dsp:cNvPr id="0" name=""/>
        <dsp:cNvSpPr/>
      </dsp:nvSpPr>
      <dsp:spPr>
        <a:xfrm>
          <a:off x="2056372" y="2914692"/>
          <a:ext cx="1148854" cy="1148854"/>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Cartera Revenue</a:t>
          </a:r>
        </a:p>
      </dsp:txBody>
      <dsp:txXfrm>
        <a:off x="2224618" y="3082938"/>
        <a:ext cx="812362" cy="812362"/>
      </dsp:txXfrm>
    </dsp:sp>
    <dsp:sp modelId="{8D14BD70-FB56-4B96-BE0A-FE151C9EB286}">
      <dsp:nvSpPr>
        <dsp:cNvPr id="0" name=""/>
        <dsp:cNvSpPr/>
      </dsp:nvSpPr>
      <dsp:spPr>
        <a:xfrm>
          <a:off x="3320112" y="2914692"/>
          <a:ext cx="1723281" cy="1148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tx1"/>
              </a:solidFill>
            </a:rPr>
            <a:t>2.5%</a:t>
          </a:r>
        </a:p>
      </dsp:txBody>
      <dsp:txXfrm>
        <a:off x="3320112" y="2914692"/>
        <a:ext cx="1723281" cy="114885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10577-2872-4574-AF00-AC95ECE9723D}" type="datetimeFigureOut">
              <a:rPr lang="en-US" smtClean="0"/>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C7A53-A045-4FD8-8248-0F7CA123F9D2}" type="slidenum">
              <a:rPr lang="en-US" smtClean="0"/>
              <a:t>‹#›</a:t>
            </a:fld>
            <a:endParaRPr lang="en-US" dirty="0"/>
          </a:p>
        </p:txBody>
      </p:sp>
    </p:spTree>
    <p:extLst>
      <p:ext uri="{BB962C8B-B14F-4D97-AF65-F5344CB8AC3E}">
        <p14:creationId xmlns:p14="http://schemas.microsoft.com/office/powerpoint/2010/main" val="292481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a:t>
            </a:fld>
            <a:endParaRPr lang="en-US" dirty="0"/>
          </a:p>
        </p:txBody>
      </p:sp>
    </p:spTree>
    <p:extLst>
      <p:ext uri="{BB962C8B-B14F-4D97-AF65-F5344CB8AC3E}">
        <p14:creationId xmlns:p14="http://schemas.microsoft.com/office/powerpoint/2010/main" val="183542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12</a:t>
            </a:fld>
            <a:endParaRPr lang="en-US" dirty="0"/>
          </a:p>
        </p:txBody>
      </p:sp>
    </p:spTree>
    <p:extLst>
      <p:ext uri="{BB962C8B-B14F-4D97-AF65-F5344CB8AC3E}">
        <p14:creationId xmlns:p14="http://schemas.microsoft.com/office/powerpoint/2010/main" val="61257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which are public facing.</a:t>
            </a:r>
          </a:p>
        </p:txBody>
      </p:sp>
      <p:sp>
        <p:nvSpPr>
          <p:cNvPr id="4" name="Slide Number Placeholder 3"/>
          <p:cNvSpPr>
            <a:spLocks noGrp="1"/>
          </p:cNvSpPr>
          <p:nvPr>
            <p:ph type="sldNum" sz="quarter" idx="5"/>
          </p:nvPr>
        </p:nvSpPr>
        <p:spPr/>
        <p:txBody>
          <a:bodyPr/>
          <a:lstStyle/>
          <a:p>
            <a:fld id="{C41C7A53-A045-4FD8-8248-0F7CA123F9D2}" type="slidenum">
              <a:rPr lang="en-US" smtClean="0"/>
              <a:t>13</a:t>
            </a:fld>
            <a:endParaRPr lang="en-US" dirty="0"/>
          </a:p>
        </p:txBody>
      </p:sp>
    </p:spTree>
    <p:extLst>
      <p:ext uri="{BB962C8B-B14F-4D97-AF65-F5344CB8AC3E}">
        <p14:creationId xmlns:p14="http://schemas.microsoft.com/office/powerpoint/2010/main" val="92375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a:t>
            </a:r>
          </a:p>
        </p:txBody>
      </p:sp>
      <p:sp>
        <p:nvSpPr>
          <p:cNvPr id="4" name="Slide Number Placeholder 3"/>
          <p:cNvSpPr>
            <a:spLocks noGrp="1"/>
          </p:cNvSpPr>
          <p:nvPr>
            <p:ph type="sldNum" sz="quarter" idx="5"/>
          </p:nvPr>
        </p:nvSpPr>
        <p:spPr/>
        <p:txBody>
          <a:bodyPr/>
          <a:lstStyle/>
          <a:p>
            <a:fld id="{C41C7A53-A045-4FD8-8248-0F7CA123F9D2}" type="slidenum">
              <a:rPr lang="en-US" smtClean="0"/>
              <a:t>14</a:t>
            </a:fld>
            <a:endParaRPr lang="en-US" dirty="0"/>
          </a:p>
        </p:txBody>
      </p:sp>
    </p:spTree>
    <p:extLst>
      <p:ext uri="{BB962C8B-B14F-4D97-AF65-F5344CB8AC3E}">
        <p14:creationId xmlns:p14="http://schemas.microsoft.com/office/powerpoint/2010/main" val="199738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15</a:t>
            </a:fld>
            <a:endParaRPr lang="en-US" dirty="0"/>
          </a:p>
        </p:txBody>
      </p:sp>
    </p:spTree>
    <p:extLst>
      <p:ext uri="{BB962C8B-B14F-4D97-AF65-F5344CB8AC3E}">
        <p14:creationId xmlns:p14="http://schemas.microsoft.com/office/powerpoint/2010/main" val="256241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16</a:t>
            </a:fld>
            <a:endParaRPr lang="en-US" dirty="0"/>
          </a:p>
        </p:txBody>
      </p:sp>
    </p:spTree>
    <p:extLst>
      <p:ext uri="{BB962C8B-B14F-4D97-AF65-F5344CB8AC3E}">
        <p14:creationId xmlns:p14="http://schemas.microsoft.com/office/powerpoint/2010/main" val="298775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example – UA </a:t>
            </a:r>
            <a:r>
              <a:rPr lang="en-US" dirty="0" err="1"/>
              <a:t>nch</a:t>
            </a:r>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4</a:t>
            </a:fld>
            <a:endParaRPr lang="en-US" dirty="0"/>
          </a:p>
        </p:txBody>
      </p:sp>
    </p:spTree>
    <p:extLst>
      <p:ext uri="{BB962C8B-B14F-4D97-AF65-F5344CB8AC3E}">
        <p14:creationId xmlns:p14="http://schemas.microsoft.com/office/powerpoint/2010/main" val="269490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5</a:t>
            </a:fld>
            <a:endParaRPr lang="en-US" dirty="0"/>
          </a:p>
        </p:txBody>
      </p:sp>
    </p:spTree>
    <p:extLst>
      <p:ext uri="{BB962C8B-B14F-4D97-AF65-F5344CB8AC3E}">
        <p14:creationId xmlns:p14="http://schemas.microsoft.com/office/powerpoint/2010/main" val="20147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6</a:t>
            </a:fld>
            <a:endParaRPr lang="en-US" dirty="0"/>
          </a:p>
        </p:txBody>
      </p:sp>
    </p:spTree>
    <p:extLst>
      <p:ext uri="{BB962C8B-B14F-4D97-AF65-F5344CB8AC3E}">
        <p14:creationId xmlns:p14="http://schemas.microsoft.com/office/powerpoint/2010/main" val="233981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7</a:t>
            </a:fld>
            <a:endParaRPr lang="en-US" dirty="0"/>
          </a:p>
        </p:txBody>
      </p:sp>
    </p:spTree>
    <p:extLst>
      <p:ext uri="{BB962C8B-B14F-4D97-AF65-F5344CB8AC3E}">
        <p14:creationId xmlns:p14="http://schemas.microsoft.com/office/powerpoint/2010/main" val="14667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8</a:t>
            </a:fld>
            <a:endParaRPr lang="en-US" dirty="0"/>
          </a:p>
        </p:txBody>
      </p:sp>
    </p:spTree>
    <p:extLst>
      <p:ext uri="{BB962C8B-B14F-4D97-AF65-F5344CB8AC3E}">
        <p14:creationId xmlns:p14="http://schemas.microsoft.com/office/powerpoint/2010/main" val="322618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9</a:t>
            </a:fld>
            <a:endParaRPr lang="en-US" dirty="0"/>
          </a:p>
        </p:txBody>
      </p:sp>
    </p:spTree>
    <p:extLst>
      <p:ext uri="{BB962C8B-B14F-4D97-AF65-F5344CB8AC3E}">
        <p14:creationId xmlns:p14="http://schemas.microsoft.com/office/powerpoint/2010/main" val="247550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10</a:t>
            </a:fld>
            <a:endParaRPr lang="en-US" dirty="0"/>
          </a:p>
        </p:txBody>
      </p:sp>
    </p:spTree>
    <p:extLst>
      <p:ext uri="{BB962C8B-B14F-4D97-AF65-F5344CB8AC3E}">
        <p14:creationId xmlns:p14="http://schemas.microsoft.com/office/powerpoint/2010/main" val="424311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C7A53-A045-4FD8-8248-0F7CA123F9D2}" type="slidenum">
              <a:rPr lang="en-US" smtClean="0"/>
              <a:t>11</a:t>
            </a:fld>
            <a:endParaRPr lang="en-US" dirty="0"/>
          </a:p>
        </p:txBody>
      </p:sp>
    </p:spTree>
    <p:extLst>
      <p:ext uri="{BB962C8B-B14F-4D97-AF65-F5344CB8AC3E}">
        <p14:creationId xmlns:p14="http://schemas.microsoft.com/office/powerpoint/2010/main" val="211773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6CBB6-A3A1-BC4C-8C00-871418131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0413FB-CC14-154F-BDFD-CAC2C71D0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FD56F6-394A-B94B-B355-1AEC30B0CF8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6DC1FC6-F02B-2246-B2FC-0AC97B10681D}"/>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51D25446-418F-6844-A009-900652C1AA11}"/>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138688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BCB8-AB6D-B74F-8E9E-9ABA0B92A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F50B8-FF15-1C4A-BD87-DCDCE89C2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CC427-F4FD-7447-BCDC-332453005F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3E22EB-04ED-4849-A7D4-0862B4304AFD}"/>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F8039773-71E6-4D48-81E8-104A85E0AA6B}"/>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202563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005281-EAB3-6648-A9DA-E1EC679E72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0A18F-FEC5-4E45-A49F-6DC36BB32E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624BB-BC71-354E-9152-2C7B91667E8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ACC0850-1975-784B-AF0E-9438CFD112AB}"/>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E829EB3E-A43F-AB4F-8B1F-E3AF805C11FA}"/>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22980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4" name="Straight Connector 13"/>
          <p:cNvCxnSpPr/>
          <p:nvPr userDrawn="1"/>
        </p:nvCxnSpPr>
        <p:spPr>
          <a:xfrm>
            <a:off x="676768" y="5943600"/>
            <a:ext cx="10838463" cy="0"/>
          </a:xfrm>
          <a:prstGeom prst="line">
            <a:avLst/>
          </a:prstGeom>
          <a:ln>
            <a:solidFill>
              <a:srgbClr val="6E182C"/>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hasCustomPrompt="1"/>
          </p:nvPr>
        </p:nvSpPr>
        <p:spPr>
          <a:xfrm>
            <a:off x="5573752" y="5348135"/>
            <a:ext cx="5933858" cy="463118"/>
          </a:xfrm>
          <a:prstGeom prst="rect">
            <a:avLst/>
          </a:prstGeom>
          <a:noFill/>
          <a:ln>
            <a:noFill/>
          </a:ln>
        </p:spPr>
        <p:txBody>
          <a:bodyPr wrap="none" lIns="0" tIns="0" rIns="0" bIns="0" anchor="b" anchorCtr="0">
            <a:normAutofit/>
          </a:bodyPr>
          <a:lstStyle>
            <a:lvl1pPr algn="r">
              <a:defRPr sz="3000">
                <a:solidFill>
                  <a:schemeClr val="bg1"/>
                </a:solidFill>
                <a:latin typeface="Verdana" charset="0"/>
                <a:ea typeface="Verdana" charset="0"/>
                <a:cs typeface="Verdana" charset="0"/>
              </a:defRPr>
            </a:lvl1pPr>
          </a:lstStyle>
          <a:p>
            <a:r>
              <a:rPr lang="en-US" dirty="0"/>
              <a:t>Presentation Title</a:t>
            </a:r>
          </a:p>
        </p:txBody>
      </p:sp>
      <p:sp>
        <p:nvSpPr>
          <p:cNvPr id="11" name="Subtitle 2"/>
          <p:cNvSpPr>
            <a:spLocks noGrp="1"/>
          </p:cNvSpPr>
          <p:nvPr>
            <p:ph type="subTitle" idx="1" hasCustomPrompt="1"/>
          </p:nvPr>
        </p:nvSpPr>
        <p:spPr>
          <a:xfrm>
            <a:off x="6885632" y="4968927"/>
            <a:ext cx="4618923" cy="379208"/>
          </a:xfrm>
          <a:prstGeom prst="rect">
            <a:avLst/>
          </a:prstGeom>
        </p:spPr>
        <p:txBody>
          <a:bodyPr wrap="none" lIns="0" tIns="0" rIns="0" bIns="0" anchor="b" anchorCtr="0">
            <a:normAutofit/>
          </a:bodyPr>
          <a:lstStyle>
            <a:lvl1pPr marL="0" indent="0" algn="r">
              <a:buNone/>
              <a:defRPr sz="2200" spc="34" baseline="0">
                <a:solidFill>
                  <a:srgbClr val="6E182C"/>
                </a:solidFill>
                <a:latin typeface="Verdana" charset="0"/>
                <a:ea typeface="Verdana" charset="0"/>
                <a:cs typeface="Verdana" charset="0"/>
              </a:defRPr>
            </a:lvl1pPr>
            <a:lvl2pPr marL="257187" indent="0" algn="ctr">
              <a:buNone/>
              <a:defRPr>
                <a:solidFill>
                  <a:schemeClr val="tx1">
                    <a:tint val="75000"/>
                  </a:schemeClr>
                </a:solidFill>
              </a:defRPr>
            </a:lvl2pPr>
            <a:lvl3pPr marL="514372" indent="0" algn="ctr">
              <a:buNone/>
              <a:defRPr>
                <a:solidFill>
                  <a:schemeClr val="tx1">
                    <a:tint val="75000"/>
                  </a:schemeClr>
                </a:solidFill>
              </a:defRPr>
            </a:lvl3pPr>
            <a:lvl4pPr marL="771558" indent="0" algn="ctr">
              <a:buNone/>
              <a:defRPr>
                <a:solidFill>
                  <a:schemeClr val="tx1">
                    <a:tint val="75000"/>
                  </a:schemeClr>
                </a:solidFill>
              </a:defRPr>
            </a:lvl4pPr>
            <a:lvl5pPr marL="1028743" indent="0" algn="ctr">
              <a:buNone/>
              <a:defRPr>
                <a:solidFill>
                  <a:schemeClr val="tx1">
                    <a:tint val="75000"/>
                  </a:schemeClr>
                </a:solidFill>
              </a:defRPr>
            </a:lvl5pPr>
            <a:lvl6pPr marL="1285929" indent="0" algn="ctr">
              <a:buNone/>
              <a:defRPr>
                <a:solidFill>
                  <a:schemeClr val="tx1">
                    <a:tint val="75000"/>
                  </a:schemeClr>
                </a:solidFill>
              </a:defRPr>
            </a:lvl6pPr>
            <a:lvl7pPr marL="1543115" indent="0" algn="ctr">
              <a:buNone/>
              <a:defRPr>
                <a:solidFill>
                  <a:schemeClr val="tx1">
                    <a:tint val="75000"/>
                  </a:schemeClr>
                </a:solidFill>
              </a:defRPr>
            </a:lvl7pPr>
            <a:lvl8pPr marL="1800300" indent="0" algn="ctr">
              <a:buNone/>
              <a:defRPr>
                <a:solidFill>
                  <a:schemeClr val="tx1">
                    <a:tint val="75000"/>
                  </a:schemeClr>
                </a:solidFill>
              </a:defRPr>
            </a:lvl8pPr>
            <a:lvl9pPr marL="2057486" indent="0" algn="ctr">
              <a:buNone/>
              <a:defRPr>
                <a:solidFill>
                  <a:schemeClr val="tx1">
                    <a:tint val="75000"/>
                  </a:schemeClr>
                </a:solidFill>
              </a:defRPr>
            </a:lvl9pPr>
          </a:lstStyle>
          <a:p>
            <a:r>
              <a:rPr lang="en-US" dirty="0"/>
              <a:t>07 | 04 | 17</a:t>
            </a:r>
          </a:p>
        </p:txBody>
      </p:sp>
      <p:sp>
        <p:nvSpPr>
          <p:cNvPr id="10" name="Footer Placeholder 8"/>
          <p:cNvSpPr>
            <a:spLocks noGrp="1"/>
          </p:cNvSpPr>
          <p:nvPr>
            <p:ph type="ftr" sz="quarter" idx="11"/>
          </p:nvPr>
        </p:nvSpPr>
        <p:spPr>
          <a:xfrm>
            <a:off x="676769" y="6172200"/>
            <a:ext cx="3585883" cy="457200"/>
          </a:xfrm>
          <a:prstGeom prst="rect">
            <a:avLst/>
          </a:prstGeom>
        </p:spPr>
        <p:txBody>
          <a:bodyPr wrap="none" lIns="0" tIns="0" rIns="0" bIns="0" anchor="ctr" anchorCtr="0"/>
          <a:lstStyle>
            <a:lvl1pPr marL="6495" indent="0" algn="l">
              <a:tabLst/>
              <a:defRPr sz="1100" b="0" i="0" spc="50" baseline="0">
                <a:solidFill>
                  <a:srgbClr val="6E182C"/>
                </a:solidFill>
                <a:latin typeface="Verdana" charset="0"/>
                <a:ea typeface="Verdana" charset="0"/>
                <a:cs typeface="Verdana" charset="0"/>
              </a:defRPr>
            </a:lvl1pPr>
          </a:lstStyle>
          <a:p>
            <a:r>
              <a:rPr lang="en-US" dirty="0"/>
              <a:t>CONFIDENTIAL &amp; PROPRIETARY</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140" y="4971333"/>
            <a:ext cx="4350768" cy="832104"/>
          </a:xfrm>
          <a:prstGeom prst="rect">
            <a:avLst/>
          </a:prstGeom>
        </p:spPr>
      </p:pic>
    </p:spTree>
    <p:extLst>
      <p:ext uri="{BB962C8B-B14F-4D97-AF65-F5344CB8AC3E}">
        <p14:creationId xmlns:p14="http://schemas.microsoft.com/office/powerpoint/2010/main" val="39992828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1821-90BB-714F-928F-306FC58A2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33E0A-C172-2A41-8769-7ABF5337C7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BBEA5-321D-5A44-956C-BA19D9FF532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462493-5983-6E42-9463-3759499C2A4C}"/>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BE96944F-8D65-B94F-A22F-3F54719AC379}"/>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410966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474A-CA3D-A249-8B91-C68947964C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68144D-4178-7C4B-BD80-8EFF56A4D0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BFE81-D6DD-C24A-9067-2814A3C03B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3D11A51-7CB5-E54F-B085-5C3139B747D3}"/>
              </a:ext>
            </a:extLst>
          </p:cNvPr>
          <p:cNvSpPr>
            <a:spLocks noGrp="1"/>
          </p:cNvSpPr>
          <p:nvPr>
            <p:ph type="ftr" sz="quarter" idx="11"/>
          </p:nvPr>
        </p:nvSpPr>
        <p:spPr/>
        <p:txBody>
          <a:bodyPr/>
          <a:lstStyle/>
          <a:p>
            <a:r>
              <a:rPr lang="en-US" dirty="0"/>
              <a:t>CONFIDENTIAL &amp; PROPRIETARY</a:t>
            </a:r>
          </a:p>
        </p:txBody>
      </p:sp>
      <p:sp>
        <p:nvSpPr>
          <p:cNvPr id="6" name="Slide Number Placeholder 5">
            <a:extLst>
              <a:ext uri="{FF2B5EF4-FFF2-40B4-BE49-F238E27FC236}">
                <a16:creationId xmlns:a16="http://schemas.microsoft.com/office/drawing/2014/main" id="{22B08992-1602-5044-895E-C1378A528BFF}"/>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35353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1E77-1212-0F42-876B-57613BC41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2AC094-8335-9C43-856D-99008458A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12609E-258D-754E-BD4B-631467141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D95EB-9296-B14B-8132-1904C6B47EA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C44293A-C256-EB4B-9340-245D3F38C100}"/>
              </a:ext>
            </a:extLst>
          </p:cNvPr>
          <p:cNvSpPr>
            <a:spLocks noGrp="1"/>
          </p:cNvSpPr>
          <p:nvPr>
            <p:ph type="ftr" sz="quarter" idx="11"/>
          </p:nvPr>
        </p:nvSpPr>
        <p:spPr/>
        <p:txBody>
          <a:bodyPr/>
          <a:lstStyle/>
          <a:p>
            <a:r>
              <a:rPr lang="en-US" dirty="0"/>
              <a:t>CONFIDENTIAL &amp; PROPRIETARY</a:t>
            </a:r>
          </a:p>
        </p:txBody>
      </p:sp>
      <p:sp>
        <p:nvSpPr>
          <p:cNvPr id="7" name="Slide Number Placeholder 6">
            <a:extLst>
              <a:ext uri="{FF2B5EF4-FFF2-40B4-BE49-F238E27FC236}">
                <a16:creationId xmlns:a16="http://schemas.microsoft.com/office/drawing/2014/main" id="{B1C0CBE2-2132-B442-BE6C-749CD8C20BC3}"/>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349055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7646-AA15-A342-91DA-A00EC7D3E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E727B4-DE48-BB43-9448-E33AA4C29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7058F1-F4BB-4545-B4C8-72BFDDCF9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7062F-89B8-C94B-99F2-017183375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ACD13-F8E8-9548-9370-4921E8A1F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E7A86-6FEF-C848-99EF-5E2D7E1E435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DF3C262-8321-DC4D-BEAC-2445ABF4CEB1}"/>
              </a:ext>
            </a:extLst>
          </p:cNvPr>
          <p:cNvSpPr>
            <a:spLocks noGrp="1"/>
          </p:cNvSpPr>
          <p:nvPr>
            <p:ph type="ftr" sz="quarter" idx="11"/>
          </p:nvPr>
        </p:nvSpPr>
        <p:spPr/>
        <p:txBody>
          <a:bodyPr/>
          <a:lstStyle/>
          <a:p>
            <a:r>
              <a:rPr lang="en-US" dirty="0"/>
              <a:t>CONFIDENTIAL &amp; PROPRIETARY</a:t>
            </a:r>
          </a:p>
        </p:txBody>
      </p:sp>
      <p:sp>
        <p:nvSpPr>
          <p:cNvPr id="9" name="Slide Number Placeholder 8">
            <a:extLst>
              <a:ext uri="{FF2B5EF4-FFF2-40B4-BE49-F238E27FC236}">
                <a16:creationId xmlns:a16="http://schemas.microsoft.com/office/drawing/2014/main" id="{3143E39E-6AC4-184E-8316-285529E485A8}"/>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306481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DB6D-59D4-2642-9DCC-8827390A9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31EEC7-B836-5140-9301-65E554D39B6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DC54CB9E-3FE3-E24C-BAF5-0EF979C8D489}"/>
              </a:ext>
            </a:extLst>
          </p:cNvPr>
          <p:cNvSpPr>
            <a:spLocks noGrp="1"/>
          </p:cNvSpPr>
          <p:nvPr>
            <p:ph type="ftr" sz="quarter" idx="11"/>
          </p:nvPr>
        </p:nvSpPr>
        <p:spPr/>
        <p:txBody>
          <a:bodyPr/>
          <a:lstStyle/>
          <a:p>
            <a:r>
              <a:rPr lang="en-US" dirty="0"/>
              <a:t>CONFIDENTIAL &amp; PROPRIETARY</a:t>
            </a:r>
          </a:p>
        </p:txBody>
      </p:sp>
      <p:sp>
        <p:nvSpPr>
          <p:cNvPr id="5" name="Slide Number Placeholder 4">
            <a:extLst>
              <a:ext uri="{FF2B5EF4-FFF2-40B4-BE49-F238E27FC236}">
                <a16:creationId xmlns:a16="http://schemas.microsoft.com/office/drawing/2014/main" id="{E21E86DC-86B0-9344-BA70-7C4AC0F0287D}"/>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125735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00334-5AB1-1C40-B885-2B756A7E749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0A4328B-FD06-5A46-939E-05C78ABD41B8}"/>
              </a:ext>
            </a:extLst>
          </p:cNvPr>
          <p:cNvSpPr>
            <a:spLocks noGrp="1"/>
          </p:cNvSpPr>
          <p:nvPr>
            <p:ph type="ftr" sz="quarter" idx="11"/>
          </p:nvPr>
        </p:nvSpPr>
        <p:spPr/>
        <p:txBody>
          <a:bodyPr/>
          <a:lstStyle/>
          <a:p>
            <a:r>
              <a:rPr lang="en-US" dirty="0"/>
              <a:t>CONFIDENTIAL &amp; PROPRIETARY</a:t>
            </a:r>
          </a:p>
        </p:txBody>
      </p:sp>
      <p:sp>
        <p:nvSpPr>
          <p:cNvPr id="4" name="Slide Number Placeholder 3">
            <a:extLst>
              <a:ext uri="{FF2B5EF4-FFF2-40B4-BE49-F238E27FC236}">
                <a16:creationId xmlns:a16="http://schemas.microsoft.com/office/drawing/2014/main" id="{792B82A8-9938-1A4E-AF9A-D520696BF2E7}"/>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388119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BC12-6907-D24D-A465-4BBAA82AB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F113A0-2D5C-064F-BF49-633AEE5C8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3712AD-0144-9849-8C22-E9329779B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60853-6A55-7D4E-991E-F0152D84B41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79195F5-7B83-1844-9E98-F1894BC8814E}"/>
              </a:ext>
            </a:extLst>
          </p:cNvPr>
          <p:cNvSpPr>
            <a:spLocks noGrp="1"/>
          </p:cNvSpPr>
          <p:nvPr>
            <p:ph type="ftr" sz="quarter" idx="11"/>
          </p:nvPr>
        </p:nvSpPr>
        <p:spPr/>
        <p:txBody>
          <a:bodyPr/>
          <a:lstStyle/>
          <a:p>
            <a:r>
              <a:rPr lang="en-US" dirty="0"/>
              <a:t>CONFIDENTIAL &amp; PROPRIETARY</a:t>
            </a:r>
          </a:p>
        </p:txBody>
      </p:sp>
      <p:sp>
        <p:nvSpPr>
          <p:cNvPr id="7" name="Slide Number Placeholder 6">
            <a:extLst>
              <a:ext uri="{FF2B5EF4-FFF2-40B4-BE49-F238E27FC236}">
                <a16:creationId xmlns:a16="http://schemas.microsoft.com/office/drawing/2014/main" id="{D526FF01-6FB4-9849-8CE6-81628F1D6718}"/>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401084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FFE9-B0E3-D949-BCBD-34F7471125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DB9917-DA7D-824C-BF32-9C98A951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C062BC-E1EC-C942-9D2D-0FAFCFE27B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DE1E0-87A2-2A4A-9A00-E6938A1A9C9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EF7C0F4-F4FA-4F43-8167-A0A940E93FFB}"/>
              </a:ext>
            </a:extLst>
          </p:cNvPr>
          <p:cNvSpPr>
            <a:spLocks noGrp="1"/>
          </p:cNvSpPr>
          <p:nvPr>
            <p:ph type="ftr" sz="quarter" idx="11"/>
          </p:nvPr>
        </p:nvSpPr>
        <p:spPr/>
        <p:txBody>
          <a:bodyPr/>
          <a:lstStyle/>
          <a:p>
            <a:r>
              <a:rPr lang="en-US" dirty="0"/>
              <a:t>CONFIDENTIAL &amp; PROPRIETARY</a:t>
            </a:r>
          </a:p>
        </p:txBody>
      </p:sp>
      <p:sp>
        <p:nvSpPr>
          <p:cNvPr id="7" name="Slide Number Placeholder 6">
            <a:extLst>
              <a:ext uri="{FF2B5EF4-FFF2-40B4-BE49-F238E27FC236}">
                <a16:creationId xmlns:a16="http://schemas.microsoft.com/office/drawing/2014/main" id="{B5D1850F-E671-F743-8C01-3B55E22A2282}"/>
              </a:ext>
            </a:extLst>
          </p:cNvPr>
          <p:cNvSpPr>
            <a:spLocks noGrp="1"/>
          </p:cNvSpPr>
          <p:nvPr>
            <p:ph type="sldNum" sz="quarter" idx="12"/>
          </p:nvPr>
        </p:nvSpPr>
        <p:spPr/>
        <p:txBody>
          <a:bodyPr/>
          <a:lstStyle/>
          <a:p>
            <a:fld id="{5C02947A-FE0F-4842-8274-0856DB033967}" type="slidenum">
              <a:rPr lang="en-US" smtClean="0"/>
              <a:t>‹#›</a:t>
            </a:fld>
            <a:endParaRPr lang="en-US" dirty="0"/>
          </a:p>
        </p:txBody>
      </p:sp>
    </p:spTree>
    <p:extLst>
      <p:ext uri="{BB962C8B-B14F-4D97-AF65-F5344CB8AC3E}">
        <p14:creationId xmlns:p14="http://schemas.microsoft.com/office/powerpoint/2010/main" val="373318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DEC35-FB11-0944-9F9E-18322F4DB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DB338A-F7B1-6A44-8CCA-4BD857303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D6350-7461-A042-B94E-C769A61B9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2F3B6E5-94F9-3949-9708-73F7279A2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&amp; PROPRIETARY</a:t>
            </a:r>
          </a:p>
        </p:txBody>
      </p:sp>
      <p:sp>
        <p:nvSpPr>
          <p:cNvPr id="6" name="Slide Number Placeholder 5">
            <a:extLst>
              <a:ext uri="{FF2B5EF4-FFF2-40B4-BE49-F238E27FC236}">
                <a16:creationId xmlns:a16="http://schemas.microsoft.com/office/drawing/2014/main" id="{D83AC376-3378-F04A-8F7C-E2CE80978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2947A-FE0F-4842-8274-0856DB033967}" type="slidenum">
              <a:rPr lang="en-US" smtClean="0"/>
              <a:t>‹#›</a:t>
            </a:fld>
            <a:endParaRPr lang="en-US" dirty="0"/>
          </a:p>
        </p:txBody>
      </p:sp>
    </p:spTree>
    <p:extLst>
      <p:ext uri="{BB962C8B-B14F-4D97-AF65-F5344CB8AC3E}">
        <p14:creationId xmlns:p14="http://schemas.microsoft.com/office/powerpoint/2010/main" val="187295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hyperlink" Target="https://bonuscashcenter.citicards.com/" TargetMode="External"/><Relationship Id="rId13" Type="http://schemas.openxmlformats.org/officeDocument/2006/relationships/hyperlink" Target="https://shopping.mileageplus.com/" TargetMode="External"/><Relationship Id="rId3" Type="http://schemas.openxmlformats.org/officeDocument/2006/relationships/image" Target="../media/image32.jpg"/><Relationship Id="rId7" Type="http://schemas.openxmlformats.org/officeDocument/2006/relationships/hyperlink" Target="https://ultimaterewardspoints.chase.com/" TargetMode="External"/><Relationship Id="rId12" Type="http://schemas.openxmlformats.org/officeDocument/2006/relationships/hyperlink" Target="http://mall.speedwa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artners.barclaycardrewardsboost.com/" TargetMode="External"/><Relationship Id="rId11" Type="http://schemas.openxmlformats.org/officeDocument/2006/relationships/hyperlink" Target="https://rapidrewardsshopping.southwest.com/" TargetMode="External"/><Relationship Id="rId5" Type="http://schemas.openxmlformats.org/officeDocument/2006/relationships/hyperlink" Target="https://www.aadvantageeshopping.com/" TargetMode="External"/><Relationship Id="rId15" Type="http://schemas.openxmlformats.org/officeDocument/2006/relationships/hyperlink" Target="https://www.glamourrewards.com/" TargetMode="External"/><Relationship Id="rId10" Type="http://schemas.openxmlformats.org/officeDocument/2006/relationships/hyperlink" Target="https://membermall.navyfederal.org/" TargetMode="External"/><Relationship Id="rId4" Type="http://schemas.openxmlformats.org/officeDocument/2006/relationships/hyperlink" Target="http://www.mileageplanshopping.com/" TargetMode="External"/><Relationship Id="rId9" Type="http://schemas.openxmlformats.org/officeDocument/2006/relationships/hyperlink" Target="http://www.skymilesshopping.com/" TargetMode="External"/><Relationship Id="rId14" Type="http://schemas.openxmlformats.org/officeDocument/2006/relationships/hyperlink" Target="http://mall.usaa.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SMCGILL@CARTERA.COM" TargetMode="External"/><Relationship Id="rId3" Type="http://schemas.openxmlformats.org/officeDocument/2006/relationships/image" Target="../media/image32.jpg"/><Relationship Id="rId7" Type="http://schemas.openxmlformats.org/officeDocument/2006/relationships/hyperlink" Target="mailto:LOTOOLE@CARTERA.COM" TargetMode="External"/><Relationship Id="rId12" Type="http://schemas.openxmlformats.org/officeDocument/2006/relationships/hyperlink" Target="mailto:TBUGLIONE@CARTERA.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JCAMPBELL@CARTERA.COM" TargetMode="External"/><Relationship Id="rId11" Type="http://schemas.openxmlformats.org/officeDocument/2006/relationships/hyperlink" Target="mailto:myoungers@cartera.com" TargetMode="External"/><Relationship Id="rId5" Type="http://schemas.openxmlformats.org/officeDocument/2006/relationships/hyperlink" Target="mailto:JLECZKOWSKI@CARTERA.COM" TargetMode="External"/><Relationship Id="rId10" Type="http://schemas.openxmlformats.org/officeDocument/2006/relationships/hyperlink" Target="mailto:EPECK@CARTERA.COM" TargetMode="External"/><Relationship Id="rId4" Type="http://schemas.openxmlformats.org/officeDocument/2006/relationships/hyperlink" Target="mailto:TJIROUSEK@CARTERA.COM" TargetMode="External"/><Relationship Id="rId9" Type="http://schemas.openxmlformats.org/officeDocument/2006/relationships/hyperlink" Target="mailto:GCARRERAS@CARTERA.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image" Target="../media/image55.emf"/><Relationship Id="rId3" Type="http://schemas.openxmlformats.org/officeDocument/2006/relationships/image" Target="../media/image32.jpg"/><Relationship Id="rId7" Type="http://schemas.openxmlformats.org/officeDocument/2006/relationships/image" Target="../media/image49.emf"/><Relationship Id="rId12" Type="http://schemas.openxmlformats.org/officeDocument/2006/relationships/image" Target="../media/image54.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emf"/><Relationship Id="rId11" Type="http://schemas.openxmlformats.org/officeDocument/2006/relationships/image" Target="../media/image53.emf"/><Relationship Id="rId5" Type="http://schemas.openxmlformats.org/officeDocument/2006/relationships/image" Target="../media/image47.emf"/><Relationship Id="rId10" Type="http://schemas.openxmlformats.org/officeDocument/2006/relationships/image" Target="../media/image52.emf"/><Relationship Id="rId4" Type="http://schemas.openxmlformats.org/officeDocument/2006/relationships/image" Target="../media/image46.emf"/><Relationship Id="rId9" Type="http://schemas.openxmlformats.org/officeDocument/2006/relationships/image" Target="../media/image51.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emf"/><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jp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D5D0-9EA0-7F4F-AAB6-87BECFB18F3D}"/>
              </a:ext>
            </a:extLst>
          </p:cNvPr>
          <p:cNvSpPr>
            <a:spLocks noGrp="1"/>
          </p:cNvSpPr>
          <p:nvPr>
            <p:ph type="ctrTitle"/>
          </p:nvPr>
        </p:nvSpPr>
        <p:spPr/>
        <p:txBody>
          <a:bodyPr>
            <a:normAutofit fontScale="90000"/>
          </a:bodyPr>
          <a:lstStyle/>
          <a:p>
            <a:r>
              <a:rPr lang="en-US" sz="2800" dirty="0"/>
              <a:t>Pepper Jam Digital Day</a:t>
            </a:r>
            <a:br>
              <a:rPr lang="en-US" sz="2800" dirty="0"/>
            </a:br>
            <a:r>
              <a:rPr lang="en-US" sz="2800" dirty="0"/>
              <a:t>Cartera Overview &amp; Opportunities</a:t>
            </a:r>
          </a:p>
        </p:txBody>
      </p:sp>
      <p:sp>
        <p:nvSpPr>
          <p:cNvPr id="3" name="Subtitle 2">
            <a:extLst>
              <a:ext uri="{FF2B5EF4-FFF2-40B4-BE49-F238E27FC236}">
                <a16:creationId xmlns:a16="http://schemas.microsoft.com/office/drawing/2014/main" id="{6A70C6D2-28C3-BB4B-B51B-8E99731C3465}"/>
              </a:ext>
            </a:extLst>
          </p:cNvPr>
          <p:cNvSpPr>
            <a:spLocks noGrp="1"/>
          </p:cNvSpPr>
          <p:nvPr>
            <p:ph type="subTitle" idx="1"/>
          </p:nvPr>
        </p:nvSpPr>
        <p:spPr>
          <a:xfrm>
            <a:off x="6762802" y="5982596"/>
            <a:ext cx="4618923" cy="379208"/>
          </a:xfrm>
        </p:spPr>
        <p:txBody>
          <a:bodyPr/>
          <a:lstStyle/>
          <a:p>
            <a:r>
              <a:rPr lang="en-US" dirty="0"/>
              <a:t>March 25, 2020</a:t>
            </a:r>
          </a:p>
        </p:txBody>
      </p:sp>
      <p:sp>
        <p:nvSpPr>
          <p:cNvPr id="4" name="Footer Placeholder 3">
            <a:extLst>
              <a:ext uri="{FF2B5EF4-FFF2-40B4-BE49-F238E27FC236}">
                <a16:creationId xmlns:a16="http://schemas.microsoft.com/office/drawing/2014/main" id="{8EB66B15-8CF2-6C43-9BB6-30DAEB45678B}"/>
              </a:ext>
            </a:extLst>
          </p:cNvPr>
          <p:cNvSpPr>
            <a:spLocks noGrp="1"/>
          </p:cNvSpPr>
          <p:nvPr>
            <p:ph type="ftr" sz="quarter" idx="11"/>
          </p:nvPr>
        </p:nvSpPr>
        <p:spPr/>
        <p:txBody>
          <a:bodyPr/>
          <a:lstStyle/>
          <a:p>
            <a:r>
              <a:rPr lang="en-US" dirty="0"/>
              <a:t>CONFIDENTIAL &amp; PROPRIETARY</a:t>
            </a:r>
          </a:p>
        </p:txBody>
      </p:sp>
    </p:spTree>
    <p:extLst>
      <p:ext uri="{BB962C8B-B14F-4D97-AF65-F5344CB8AC3E}">
        <p14:creationId xmlns:p14="http://schemas.microsoft.com/office/powerpoint/2010/main" val="410343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22781" y="298257"/>
            <a:ext cx="7632575"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Weekly Extra Rewards Opportunities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a:latin typeface="Open Sans" panose="020B0606030504020204" pitchFamily="34" charset="0"/>
                <a:ea typeface="Open Sans" panose="020B0606030504020204" pitchFamily="34" charset="0"/>
                <a:cs typeface="Open Sans" panose="020B0606030504020204" pitchFamily="34" charset="0"/>
              </a:rPr>
              <a:t>Confidential &amp; proprietary</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10</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Weekly Extra Rewards opportunities are sold across all participating programs.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grpSp>
        <p:nvGrpSpPr>
          <p:cNvPr id="9" name="Group 8">
            <a:extLst>
              <a:ext uri="{FF2B5EF4-FFF2-40B4-BE49-F238E27FC236}">
                <a16:creationId xmlns:a16="http://schemas.microsoft.com/office/drawing/2014/main" id="{8C51F6F9-96F6-4162-860B-B0F7F4D48063}"/>
              </a:ext>
            </a:extLst>
          </p:cNvPr>
          <p:cNvGrpSpPr/>
          <p:nvPr/>
        </p:nvGrpSpPr>
        <p:grpSpPr>
          <a:xfrm>
            <a:off x="8453196" y="623290"/>
            <a:ext cx="3543081" cy="5882139"/>
            <a:chOff x="4395419" y="4387294"/>
            <a:chExt cx="2628910" cy="4604499"/>
          </a:xfrm>
        </p:grpSpPr>
        <p:pic>
          <p:nvPicPr>
            <p:cNvPr id="15" name="Picture 14">
              <a:extLst>
                <a:ext uri="{FF2B5EF4-FFF2-40B4-BE49-F238E27FC236}">
                  <a16:creationId xmlns:a16="http://schemas.microsoft.com/office/drawing/2014/main" id="{1C8970D1-1694-404E-BF00-582B79CA657D}"/>
                </a:ext>
              </a:extLst>
            </p:cNvPr>
            <p:cNvPicPr>
              <a:picLocks noChangeAspect="1"/>
            </p:cNvPicPr>
            <p:nvPr/>
          </p:nvPicPr>
          <p:blipFill rotWithShape="1">
            <a:blip r:embed="rId4"/>
            <a:srcRect t="3642"/>
            <a:stretch/>
          </p:blipFill>
          <p:spPr>
            <a:xfrm>
              <a:off x="4395419" y="4387294"/>
              <a:ext cx="2628910" cy="3371693"/>
            </a:xfrm>
            <a:prstGeom prst="rect">
              <a:avLst/>
            </a:prstGeom>
          </p:spPr>
        </p:pic>
        <p:pic>
          <p:nvPicPr>
            <p:cNvPr id="16" name="Picture 15">
              <a:extLst>
                <a:ext uri="{FF2B5EF4-FFF2-40B4-BE49-F238E27FC236}">
                  <a16:creationId xmlns:a16="http://schemas.microsoft.com/office/drawing/2014/main" id="{B937760C-70E3-4384-969B-E51786551651}"/>
                </a:ext>
              </a:extLst>
            </p:cNvPr>
            <p:cNvPicPr>
              <a:picLocks noChangeAspect="1"/>
            </p:cNvPicPr>
            <p:nvPr/>
          </p:nvPicPr>
          <p:blipFill rotWithShape="1">
            <a:blip r:embed="rId5"/>
            <a:srcRect l="5425" r="9867"/>
            <a:stretch/>
          </p:blipFill>
          <p:spPr>
            <a:xfrm>
              <a:off x="4412901" y="7683605"/>
              <a:ext cx="2611427" cy="1308188"/>
            </a:xfrm>
            <a:prstGeom prst="rect">
              <a:avLst/>
            </a:prstGeom>
          </p:spPr>
        </p:pic>
      </p:grpSp>
      <p:sp>
        <p:nvSpPr>
          <p:cNvPr id="17" name="Oval 16">
            <a:extLst>
              <a:ext uri="{FF2B5EF4-FFF2-40B4-BE49-F238E27FC236}">
                <a16:creationId xmlns:a16="http://schemas.microsoft.com/office/drawing/2014/main" id="{1D560141-D1E8-46B5-91BA-D16394153E8F}"/>
              </a:ext>
            </a:extLst>
          </p:cNvPr>
          <p:cNvSpPr>
            <a:spLocks noChangeAspect="1"/>
          </p:cNvSpPr>
          <p:nvPr/>
        </p:nvSpPr>
        <p:spPr>
          <a:xfrm>
            <a:off x="8367069" y="5074794"/>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9B1054-3073-4BDF-BFB0-E3EE23B83E7F}"/>
              </a:ext>
            </a:extLst>
          </p:cNvPr>
          <p:cNvSpPr/>
          <p:nvPr/>
        </p:nvSpPr>
        <p:spPr>
          <a:xfrm>
            <a:off x="8313282" y="5062423"/>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15</a:t>
            </a:r>
          </a:p>
        </p:txBody>
      </p:sp>
      <p:sp>
        <p:nvSpPr>
          <p:cNvPr id="19" name="Oval 18">
            <a:extLst>
              <a:ext uri="{FF2B5EF4-FFF2-40B4-BE49-F238E27FC236}">
                <a16:creationId xmlns:a16="http://schemas.microsoft.com/office/drawing/2014/main" id="{7F0086D9-D5A3-4526-83F2-ADD9A80CD9A3}"/>
              </a:ext>
            </a:extLst>
          </p:cNvPr>
          <p:cNvSpPr>
            <a:spLocks noChangeAspect="1"/>
          </p:cNvSpPr>
          <p:nvPr/>
        </p:nvSpPr>
        <p:spPr>
          <a:xfrm>
            <a:off x="8348017" y="2719448"/>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D89370-5896-46F9-9C44-79CB8DCD89AB}"/>
              </a:ext>
            </a:extLst>
          </p:cNvPr>
          <p:cNvSpPr/>
          <p:nvPr/>
        </p:nvSpPr>
        <p:spPr>
          <a:xfrm>
            <a:off x="8294230" y="2707077"/>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14</a:t>
            </a:r>
          </a:p>
        </p:txBody>
      </p:sp>
      <p:sp>
        <p:nvSpPr>
          <p:cNvPr id="21" name="TextBox 20">
            <a:extLst>
              <a:ext uri="{FF2B5EF4-FFF2-40B4-BE49-F238E27FC236}">
                <a16:creationId xmlns:a16="http://schemas.microsoft.com/office/drawing/2014/main" id="{721762C7-277D-43C3-B688-4C77486E535B}"/>
              </a:ext>
            </a:extLst>
          </p:cNvPr>
          <p:cNvSpPr txBox="1"/>
          <p:nvPr/>
        </p:nvSpPr>
        <p:spPr>
          <a:xfrm>
            <a:off x="559270" y="1836430"/>
            <a:ext cx="6881765" cy="1380763"/>
          </a:xfrm>
          <a:prstGeom prst="rect">
            <a:avLst/>
          </a:prstGeom>
          <a:noFill/>
        </p:spPr>
        <p:txBody>
          <a:bodyPr wrap="square" lIns="0" tIns="0" rIns="0" bIns="0" rtlCol="0">
            <a:spAutoFit/>
          </a:bodyPr>
          <a:lstStyle/>
          <a:p>
            <a:pPr marL="228600" lvl="0" indent="-228600">
              <a:lnSpc>
                <a:spcPct val="150000"/>
              </a:lnSpc>
              <a:spcBef>
                <a:spcPts val="1000"/>
              </a:spcBef>
              <a:buFont typeface="Arial" panose="020B0604020202020204" pitchFamily="34" charset="0"/>
              <a:buChar char="•"/>
            </a:pPr>
            <a:r>
              <a:rPr lang="en-US" sz="1400" spc="50" dirty="0">
                <a:latin typeface="Open Sans Light" charset="0"/>
              </a:rPr>
              <a:t>Cross-program campaign placements with premier sponsors receiving email deployments across ten programs.</a:t>
            </a:r>
          </a:p>
          <a:p>
            <a:pPr marL="228600" indent="-228600">
              <a:lnSpc>
                <a:spcPct val="150000"/>
              </a:lnSpc>
              <a:spcBef>
                <a:spcPts val="1000"/>
              </a:spcBef>
              <a:buFont typeface="Arial" panose="020B0604020202020204" pitchFamily="34" charset="0"/>
              <a:buChar char="•"/>
            </a:pPr>
            <a:r>
              <a:rPr lang="en-US" sz="1400" spc="50" dirty="0">
                <a:latin typeface="Open Sans Light" charset="0"/>
              </a:rPr>
              <a:t>Participation in Weekly Extra Rewards campaigns requires at least a 50% increase in gross commission. </a:t>
            </a:r>
          </a:p>
        </p:txBody>
      </p:sp>
      <p:graphicFrame>
        <p:nvGraphicFramePr>
          <p:cNvPr id="22" name="Table 21">
            <a:extLst>
              <a:ext uri="{FF2B5EF4-FFF2-40B4-BE49-F238E27FC236}">
                <a16:creationId xmlns:a16="http://schemas.microsoft.com/office/drawing/2014/main" id="{2D0D5DD7-A736-4076-B4F0-B089C0357615}"/>
              </a:ext>
            </a:extLst>
          </p:cNvPr>
          <p:cNvGraphicFramePr>
            <a:graphicFrameLocks noGrp="1"/>
          </p:cNvGraphicFramePr>
          <p:nvPr>
            <p:extLst>
              <p:ext uri="{D42A27DB-BD31-4B8C-83A1-F6EECF244321}">
                <p14:modId xmlns:p14="http://schemas.microsoft.com/office/powerpoint/2010/main" val="770887871"/>
              </p:ext>
            </p:extLst>
          </p:nvPr>
        </p:nvGraphicFramePr>
        <p:xfrm>
          <a:off x="499683" y="3542098"/>
          <a:ext cx="4096901" cy="1598807"/>
        </p:xfrm>
        <a:graphic>
          <a:graphicData uri="http://schemas.openxmlformats.org/drawingml/2006/table">
            <a:tbl>
              <a:tblPr firstRow="1" bandRow="1">
                <a:tableStyleId>{5C22544A-7EE6-4342-B048-85BDC9FD1C3A}</a:tableStyleId>
              </a:tblPr>
              <a:tblGrid>
                <a:gridCol w="4096901">
                  <a:extLst>
                    <a:ext uri="{9D8B030D-6E8A-4147-A177-3AD203B41FA5}">
                      <a16:colId xmlns:a16="http://schemas.microsoft.com/office/drawing/2014/main" val="20000"/>
                    </a:ext>
                  </a:extLst>
                </a:gridCol>
              </a:tblGrid>
              <a:tr h="636915">
                <a:tc>
                  <a:txBody>
                    <a:bodyPr/>
                    <a:lstStyle/>
                    <a:p>
                      <a:pPr marL="0" marR="0" indent="0" algn="ctr" defTabSz="754362" rtl="0" eaLnBrk="1" fontAlgn="auto" latinLnBrk="0" hangingPunct="1">
                        <a:lnSpc>
                          <a:spcPts val="1700"/>
                        </a:lnSpc>
                        <a:spcBef>
                          <a:spcPts val="0"/>
                        </a:spcBef>
                        <a:spcAft>
                          <a:spcPts val="0"/>
                        </a:spcAft>
                        <a:buClrTx/>
                        <a:buSzTx/>
                        <a:buFontTx/>
                        <a:buNone/>
                        <a:tabLst/>
                        <a:defRPr/>
                      </a:pPr>
                      <a:r>
                        <a:rPr lang="en-US" sz="1300" b="1" kern="1200" spc="50" dirty="0">
                          <a:solidFill>
                            <a:schemeClr val="bg1"/>
                          </a:solidFill>
                          <a:latin typeface="Open Sans Light" charset="0"/>
                          <a:ea typeface="Open Sans Light" charset="0"/>
                          <a:cs typeface="Open Sans Light" charset="0"/>
                        </a:rPr>
                        <a:t>Weekly Extra Rewards</a:t>
                      </a:r>
                    </a:p>
                  </a:txBody>
                  <a:tcPr marL="0" marR="457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6074"/>
                    </a:solidFill>
                  </a:tcPr>
                </a:tc>
                <a:extLst>
                  <a:ext uri="{0D108BD9-81ED-4DB2-BD59-A6C34878D82A}">
                    <a16:rowId xmlns:a16="http://schemas.microsoft.com/office/drawing/2014/main" val="10000"/>
                  </a:ext>
                </a:extLst>
              </a:tr>
              <a:tr h="480946">
                <a:tc>
                  <a:txBody>
                    <a:bodyPr/>
                    <a:lstStyle/>
                    <a:p>
                      <a:pPr algn="ctr"/>
                      <a:r>
                        <a:rPr lang="en-US" sz="1300" b="0" spc="50" dirty="0">
                          <a:solidFill>
                            <a:schemeClr val="bg1"/>
                          </a:solidFill>
                          <a:latin typeface="Open Sans Light" charset="0"/>
                          <a:ea typeface="Open Sans Light" charset="0"/>
                          <a:cs typeface="Open Sans Light" charset="0"/>
                        </a:rPr>
                        <a:t>14. Premier Sponsors</a:t>
                      </a: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3426750062"/>
                  </a:ext>
                </a:extLst>
              </a:tr>
              <a:tr h="480946">
                <a:tc>
                  <a:txBody>
                    <a:bodyPr/>
                    <a:lstStyle/>
                    <a:p>
                      <a:pPr algn="ctr"/>
                      <a:r>
                        <a:rPr lang="en-US" sz="1300" b="0" spc="50" dirty="0">
                          <a:solidFill>
                            <a:schemeClr val="bg1"/>
                          </a:solidFill>
                          <a:latin typeface="Open Sans Light" charset="0"/>
                          <a:ea typeface="Open Sans Light" charset="0"/>
                          <a:cs typeface="Open Sans Light" charset="0"/>
                        </a:rPr>
                        <a:t>15. Secondary Sponsors</a:t>
                      </a: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509470332"/>
                  </a:ext>
                </a:extLst>
              </a:tr>
            </a:tbl>
          </a:graphicData>
        </a:graphic>
      </p:graphicFrame>
    </p:spTree>
    <p:extLst>
      <p:ext uri="{BB962C8B-B14F-4D97-AF65-F5344CB8AC3E}">
        <p14:creationId xmlns:p14="http://schemas.microsoft.com/office/powerpoint/2010/main" val="428762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Email Opportunities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a:latin typeface="Open Sans" panose="020B0606030504020204" pitchFamily="34" charset="0"/>
                <a:ea typeface="Open Sans" panose="020B0606030504020204" pitchFamily="34" charset="0"/>
                <a:cs typeface="Open Sans" panose="020B0606030504020204" pitchFamily="34" charset="0"/>
              </a:rPr>
              <a:t>Confidential &amp; proprietary</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11</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Email media opportunities are sold across all participating programs.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sp>
        <p:nvSpPr>
          <p:cNvPr id="9" name="Oval 8">
            <a:extLst>
              <a:ext uri="{FF2B5EF4-FFF2-40B4-BE49-F238E27FC236}">
                <a16:creationId xmlns:a16="http://schemas.microsoft.com/office/drawing/2014/main" id="{E672BE0D-3D09-47E6-95D8-C06C126DEA33}"/>
              </a:ext>
            </a:extLst>
          </p:cNvPr>
          <p:cNvSpPr>
            <a:spLocks noChangeAspect="1"/>
          </p:cNvSpPr>
          <p:nvPr/>
        </p:nvSpPr>
        <p:spPr>
          <a:xfrm>
            <a:off x="7586887" y="3735838"/>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8FE5655-5394-468F-A3AD-F3DCF29EA991}"/>
              </a:ext>
            </a:extLst>
          </p:cNvPr>
          <p:cNvSpPr>
            <a:spLocks noChangeAspect="1"/>
          </p:cNvSpPr>
          <p:nvPr/>
        </p:nvSpPr>
        <p:spPr>
          <a:xfrm>
            <a:off x="7577361" y="5836889"/>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F889518-A352-474A-AFB5-DD5CBE9BDC4F}"/>
              </a:ext>
            </a:extLst>
          </p:cNvPr>
          <p:cNvSpPr/>
          <p:nvPr/>
        </p:nvSpPr>
        <p:spPr>
          <a:xfrm>
            <a:off x="7530249" y="3719333"/>
            <a:ext cx="341876"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17</a:t>
            </a:r>
          </a:p>
        </p:txBody>
      </p:sp>
      <p:sp>
        <p:nvSpPr>
          <p:cNvPr id="17" name="Rectangle 16">
            <a:extLst>
              <a:ext uri="{FF2B5EF4-FFF2-40B4-BE49-F238E27FC236}">
                <a16:creationId xmlns:a16="http://schemas.microsoft.com/office/drawing/2014/main" id="{29752324-88CE-4195-9F84-7763B53062B5}"/>
              </a:ext>
            </a:extLst>
          </p:cNvPr>
          <p:cNvSpPr/>
          <p:nvPr/>
        </p:nvSpPr>
        <p:spPr>
          <a:xfrm>
            <a:off x="7520723" y="5820384"/>
            <a:ext cx="341876"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18</a:t>
            </a:r>
          </a:p>
        </p:txBody>
      </p:sp>
      <p:sp>
        <p:nvSpPr>
          <p:cNvPr id="18" name="Oval 17">
            <a:extLst>
              <a:ext uri="{FF2B5EF4-FFF2-40B4-BE49-F238E27FC236}">
                <a16:creationId xmlns:a16="http://schemas.microsoft.com/office/drawing/2014/main" id="{DB691A27-06A6-436A-B606-241D32E33490}"/>
              </a:ext>
            </a:extLst>
          </p:cNvPr>
          <p:cNvSpPr>
            <a:spLocks noChangeAspect="1"/>
          </p:cNvSpPr>
          <p:nvPr/>
        </p:nvSpPr>
        <p:spPr>
          <a:xfrm>
            <a:off x="7583343" y="2243744"/>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58D5DC-5082-4B3E-B6B1-3352C437340C}"/>
              </a:ext>
            </a:extLst>
          </p:cNvPr>
          <p:cNvSpPr/>
          <p:nvPr/>
        </p:nvSpPr>
        <p:spPr>
          <a:xfrm>
            <a:off x="7530249" y="2227239"/>
            <a:ext cx="334788"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16</a:t>
            </a:r>
          </a:p>
        </p:txBody>
      </p:sp>
      <p:pic>
        <p:nvPicPr>
          <p:cNvPr id="20" name="Picture 19">
            <a:extLst>
              <a:ext uri="{FF2B5EF4-FFF2-40B4-BE49-F238E27FC236}">
                <a16:creationId xmlns:a16="http://schemas.microsoft.com/office/drawing/2014/main" id="{9236E759-0416-422C-ABF9-263F6F35F14C}"/>
              </a:ext>
            </a:extLst>
          </p:cNvPr>
          <p:cNvPicPr>
            <a:picLocks noChangeAspect="1"/>
          </p:cNvPicPr>
          <p:nvPr/>
        </p:nvPicPr>
        <p:blipFill rotWithShape="1">
          <a:blip r:embed="rId4"/>
          <a:srcRect b="15431"/>
          <a:stretch/>
        </p:blipFill>
        <p:spPr>
          <a:xfrm>
            <a:off x="7859055" y="484935"/>
            <a:ext cx="2956356" cy="6149788"/>
          </a:xfrm>
          <a:prstGeom prst="rect">
            <a:avLst/>
          </a:prstGeom>
        </p:spPr>
      </p:pic>
      <p:graphicFrame>
        <p:nvGraphicFramePr>
          <p:cNvPr id="2" name="Table 1">
            <a:extLst>
              <a:ext uri="{FF2B5EF4-FFF2-40B4-BE49-F238E27FC236}">
                <a16:creationId xmlns:a16="http://schemas.microsoft.com/office/drawing/2014/main" id="{1E5B6B15-9F93-4A4C-931F-434541E8D4E1}"/>
              </a:ext>
            </a:extLst>
          </p:cNvPr>
          <p:cNvGraphicFramePr>
            <a:graphicFrameLocks noGrp="1"/>
          </p:cNvGraphicFramePr>
          <p:nvPr>
            <p:extLst>
              <p:ext uri="{D42A27DB-BD31-4B8C-83A1-F6EECF244321}">
                <p14:modId xmlns:p14="http://schemas.microsoft.com/office/powerpoint/2010/main" val="2581732798"/>
              </p:ext>
            </p:extLst>
          </p:nvPr>
        </p:nvGraphicFramePr>
        <p:xfrm>
          <a:off x="1991079" y="2100248"/>
          <a:ext cx="3613484" cy="2953641"/>
        </p:xfrm>
        <a:graphic>
          <a:graphicData uri="http://schemas.openxmlformats.org/drawingml/2006/table">
            <a:tbl>
              <a:tblPr firstRow="1" bandRow="1">
                <a:tableStyleId>{5C22544A-7EE6-4342-B048-85BDC9FD1C3A}</a:tableStyleId>
              </a:tblPr>
              <a:tblGrid>
                <a:gridCol w="3613484">
                  <a:extLst>
                    <a:ext uri="{9D8B030D-6E8A-4147-A177-3AD203B41FA5}">
                      <a16:colId xmlns:a16="http://schemas.microsoft.com/office/drawing/2014/main" val="1138328316"/>
                    </a:ext>
                  </a:extLst>
                </a:gridCol>
              </a:tblGrid>
              <a:tr h="404853">
                <a:tc>
                  <a:txBody>
                    <a:bodyPr/>
                    <a:lstStyle/>
                    <a:p>
                      <a:pPr marL="0" marR="0" indent="0" algn="ctr" defTabSz="754362" rtl="0" eaLnBrk="1" fontAlgn="auto" latinLnBrk="0" hangingPunct="1">
                        <a:lnSpc>
                          <a:spcPts val="1700"/>
                        </a:lnSpc>
                        <a:spcBef>
                          <a:spcPts val="0"/>
                        </a:spcBef>
                        <a:spcAft>
                          <a:spcPts val="0"/>
                        </a:spcAft>
                        <a:buClrTx/>
                        <a:buSzTx/>
                        <a:buFontTx/>
                        <a:buNone/>
                        <a:tabLst/>
                        <a:defRPr/>
                      </a:pPr>
                      <a:r>
                        <a:rPr lang="en-US" sz="1300" b="0" kern="1200" spc="50" dirty="0">
                          <a:solidFill>
                            <a:schemeClr val="lt1"/>
                          </a:solidFill>
                          <a:latin typeface="Open Sans Light" charset="0"/>
                          <a:ea typeface="Open Sans Light" charset="0"/>
                          <a:cs typeface="Open Sans Light" charset="0"/>
                        </a:rPr>
                        <a:t>Email Placement</a:t>
                      </a:r>
                    </a:p>
                  </a:txBody>
                  <a:tcPr marL="0" marR="457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6074"/>
                    </a:solidFill>
                  </a:tcPr>
                </a:tc>
                <a:extLst>
                  <a:ext uri="{0D108BD9-81ED-4DB2-BD59-A6C34878D82A}">
                    <a16:rowId xmlns:a16="http://schemas.microsoft.com/office/drawing/2014/main" val="4281190064"/>
                  </a:ext>
                </a:extLst>
              </a:tr>
              <a:tr h="84959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16. Marquee Placement</a:t>
                      </a: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3547151363"/>
                  </a:ext>
                </a:extLst>
              </a:tr>
              <a:tr h="84959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17. Bulletin Placement</a:t>
                      </a: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759832780"/>
                  </a:ext>
                </a:extLst>
              </a:tr>
              <a:tr h="84959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18. Secondary Placement</a:t>
                      </a:r>
                    </a:p>
                  </a:txBody>
                  <a:tcPr marL="0" marR="0" marT="137160" marB="137160" anchor="ctr">
                    <a:lnT w="12700" cap="flat" cmpd="sng" algn="ctr">
                      <a:solidFill>
                        <a:schemeClr val="bg1"/>
                      </a:solidFill>
                      <a:prstDash val="solid"/>
                      <a:round/>
                      <a:headEnd type="none" w="med" len="med"/>
                      <a:tailEnd type="none" w="med" len="med"/>
                    </a:lnT>
                    <a:solidFill>
                      <a:srgbClr val="E4213B"/>
                    </a:solidFill>
                  </a:tcPr>
                </a:tc>
                <a:extLst>
                  <a:ext uri="{0D108BD9-81ED-4DB2-BD59-A6C34878D82A}">
                    <a16:rowId xmlns:a16="http://schemas.microsoft.com/office/drawing/2014/main" val="4014252396"/>
                  </a:ext>
                </a:extLst>
              </a:tr>
            </a:tbl>
          </a:graphicData>
        </a:graphic>
      </p:graphicFrame>
    </p:spTree>
    <p:extLst>
      <p:ext uri="{BB962C8B-B14F-4D97-AF65-F5344CB8AC3E}">
        <p14:creationId xmlns:p14="http://schemas.microsoft.com/office/powerpoint/2010/main" val="2002921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815269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Vendor/Co-Op Marketing Opportunities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a:latin typeface="Open Sans" panose="020B0606030504020204" pitchFamily="34" charset="0"/>
                <a:ea typeface="Open Sans" panose="020B0606030504020204" pitchFamily="34" charset="0"/>
                <a:cs typeface="Open Sans" panose="020B0606030504020204" pitchFamily="34" charset="0"/>
              </a:rPr>
              <a:t>Confidential &amp; proprietary</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12</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Vendor/Co-Op Marketing opportunities can be sold by client or in network-wide placements.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sp>
        <p:nvSpPr>
          <p:cNvPr id="9" name="TextBox 8">
            <a:extLst>
              <a:ext uri="{FF2B5EF4-FFF2-40B4-BE49-F238E27FC236}">
                <a16:creationId xmlns:a16="http://schemas.microsoft.com/office/drawing/2014/main" id="{AC653B72-2DC0-4321-A67A-D7B5AB5BB60B}"/>
              </a:ext>
            </a:extLst>
          </p:cNvPr>
          <p:cNvSpPr txBox="1"/>
          <p:nvPr/>
        </p:nvSpPr>
        <p:spPr>
          <a:xfrm>
            <a:off x="478611" y="1766695"/>
            <a:ext cx="5765777" cy="464166"/>
          </a:xfrm>
          <a:prstGeom prst="rect">
            <a:avLst/>
          </a:prstGeom>
          <a:noFill/>
        </p:spPr>
        <p:txBody>
          <a:bodyPr wrap="square" lIns="0" tIns="0" rIns="0" bIns="0" rtlCol="0">
            <a:spAutoFit/>
          </a:bodyPr>
          <a:lstStyle/>
          <a:p>
            <a:pPr>
              <a:lnSpc>
                <a:spcPts val="1900"/>
              </a:lnSpc>
            </a:pPr>
            <a:r>
              <a:rPr lang="en-US" sz="1300" b="1" dirty="0">
                <a:solidFill>
                  <a:srgbClr val="4E6074"/>
                </a:solidFill>
                <a:latin typeface="Open Sans Light" charset="0"/>
              </a:rPr>
              <a:t>Cartera Commerce offers the opportunity for merchants to promote specific vendors, manufacturers, and brands through the affiliate channel. </a:t>
            </a:r>
            <a:endParaRPr lang="en-US" sz="1300" b="1" kern="1200" baseline="0" dirty="0">
              <a:solidFill>
                <a:srgbClr val="455564"/>
              </a:solidFill>
              <a:effectLst/>
              <a:latin typeface="Open Sans Light" charset="0"/>
              <a:ea typeface="Open Sans Light" charset="0"/>
              <a:cs typeface="Open Sans Light" charset="0"/>
            </a:endParaRPr>
          </a:p>
        </p:txBody>
      </p:sp>
      <p:sp>
        <p:nvSpPr>
          <p:cNvPr id="15" name="Rectangle 14">
            <a:extLst>
              <a:ext uri="{FF2B5EF4-FFF2-40B4-BE49-F238E27FC236}">
                <a16:creationId xmlns:a16="http://schemas.microsoft.com/office/drawing/2014/main" id="{A1F497E3-5C9A-47BB-A215-2CE3E599025B}"/>
              </a:ext>
            </a:extLst>
          </p:cNvPr>
          <p:cNvSpPr/>
          <p:nvPr/>
        </p:nvSpPr>
        <p:spPr>
          <a:xfrm>
            <a:off x="301745" y="2403192"/>
            <a:ext cx="5473413" cy="3016210"/>
          </a:xfrm>
          <a:prstGeom prst="rect">
            <a:avLst/>
          </a:prstGeom>
          <a:noFill/>
        </p:spPr>
        <p:txBody>
          <a:bodyPr wrap="square" rtlCol="0">
            <a:spAutoFit/>
          </a:bodyPr>
          <a:lstStyle/>
          <a:p>
            <a:pPr marL="171450" indent="-171450">
              <a:buFont typeface="Arial" panose="020B0604020202020204" pitchFamily="34" charset="0"/>
              <a:buChar char="•"/>
            </a:pPr>
            <a:r>
              <a:rPr lang="en-US" sz="1600" dirty="0">
                <a:solidFill>
                  <a:srgbClr val="4E6074"/>
                </a:solidFill>
                <a:latin typeface="Open Sans Light" charset="0"/>
              </a:rPr>
              <a:t>Securing co-op dollars from internal vendor teams has proven to be a successful tactic by affiliate teams to gain internal exposure, awareness, and funding for their channel</a:t>
            </a:r>
          </a:p>
          <a:p>
            <a:endParaRPr lang="en-US" sz="1000" dirty="0">
              <a:solidFill>
                <a:srgbClr val="4E6074"/>
              </a:solidFill>
              <a:latin typeface="Open Sans Light" charset="0"/>
            </a:endParaRPr>
          </a:p>
          <a:p>
            <a:pPr marL="171450" indent="-171450">
              <a:buFont typeface="Arial" panose="020B0604020202020204" pitchFamily="34" charset="0"/>
              <a:buChar char="•"/>
            </a:pPr>
            <a:r>
              <a:rPr lang="en-US" sz="1600" dirty="0">
                <a:solidFill>
                  <a:srgbClr val="4E6074"/>
                </a:solidFill>
                <a:latin typeface="Open Sans Light" charset="0"/>
              </a:rPr>
              <a:t>Media placements can showcase product imagery - great branding opportunity desired by co-op advertisers — and we can send screenshots to pass along to clients.</a:t>
            </a:r>
          </a:p>
          <a:p>
            <a:endParaRPr lang="en-US" sz="1000" dirty="0">
              <a:solidFill>
                <a:srgbClr val="4E6074"/>
              </a:solidFill>
              <a:latin typeface="Open Sans Light" charset="0"/>
            </a:endParaRPr>
          </a:p>
          <a:p>
            <a:pPr marL="171450" indent="-171450">
              <a:buFont typeface="Arial" panose="020B0604020202020204" pitchFamily="34" charset="0"/>
              <a:buChar char="•"/>
            </a:pPr>
            <a:r>
              <a:rPr lang="en-US" sz="1600" dirty="0">
                <a:solidFill>
                  <a:srgbClr val="4E6074"/>
                </a:solidFill>
                <a:latin typeface="Open Sans Light" charset="0"/>
              </a:rPr>
              <a:t>In lieu of highlighting POS discount, we can offer alternate messaging if the co-op partner prefers, such as "earn miles" when you purchase brand X at Macy’s.</a:t>
            </a:r>
          </a:p>
          <a:p>
            <a:endParaRPr lang="en-US" sz="1000" dirty="0">
              <a:solidFill>
                <a:srgbClr val="4E6074"/>
              </a:solidFill>
              <a:latin typeface="Open Sans Light" charset="0"/>
            </a:endParaRPr>
          </a:p>
        </p:txBody>
      </p:sp>
      <p:sp>
        <p:nvSpPr>
          <p:cNvPr id="16" name="Rectangle 15">
            <a:extLst>
              <a:ext uri="{FF2B5EF4-FFF2-40B4-BE49-F238E27FC236}">
                <a16:creationId xmlns:a16="http://schemas.microsoft.com/office/drawing/2014/main" id="{46BCF3F5-0014-4481-8430-8B1CFBFE4D35}"/>
              </a:ext>
            </a:extLst>
          </p:cNvPr>
          <p:cNvSpPr/>
          <p:nvPr/>
        </p:nvSpPr>
        <p:spPr>
          <a:xfrm>
            <a:off x="6533847" y="1867390"/>
            <a:ext cx="5365128" cy="4227893"/>
          </a:xfrm>
          <a:prstGeom prst="rect">
            <a:avLst/>
          </a:prstGeom>
          <a:blipFill dpi="0" rotWithShape="1">
            <a:blip r:embed="rId4"/>
            <a:srcRect/>
            <a:stretch>
              <a:fillRect/>
            </a:stretch>
          </a:blipFill>
          <a:ln w="6350">
            <a:noFill/>
          </a:ln>
          <a:effectLst>
            <a:outerShdw blurRad="25400" dist="25400" dir="5400000" algn="ctr" rotWithShape="0">
              <a:srgbClr val="D2D8DB">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541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15B6-3380-3E44-B235-CA880CFB7568}"/>
              </a:ext>
            </a:extLst>
          </p:cNvPr>
          <p:cNvSpPr>
            <a:spLocks noGrp="1"/>
          </p:cNvSpPr>
          <p:nvPr>
            <p:ph type="title"/>
          </p:nvPr>
        </p:nvSpPr>
        <p:spPr>
          <a:xfrm>
            <a:off x="1251057" y="461649"/>
            <a:ext cx="9222882" cy="1324812"/>
          </a:xfrm>
        </p:spPr>
        <p:txBody>
          <a:bodyPr>
            <a:normAutofit/>
          </a:bodyPr>
          <a:lstStyle/>
          <a:p>
            <a:pPr marL="9525">
              <a:lnSpc>
                <a:spcPct val="100000"/>
              </a:lnSpc>
            </a:pPr>
            <a:r>
              <a:rPr lang="en-US" sz="3200" b="1" dirty="0">
                <a:latin typeface="Open Sans" panose="020B0606030504020204"/>
                <a:ea typeface="Open Sans" panose="020B0606030504020204" pitchFamily="34" charset="0"/>
                <a:cs typeface="Open Sans" panose="020B0606030504020204" pitchFamily="34" charset="0"/>
              </a:rPr>
              <a:t>Client List</a:t>
            </a:r>
          </a:p>
        </p:txBody>
      </p:sp>
      <p:sp>
        <p:nvSpPr>
          <p:cNvPr id="8" name="Footer Placeholder 16">
            <a:extLst>
              <a:ext uri="{FF2B5EF4-FFF2-40B4-BE49-F238E27FC236}">
                <a16:creationId xmlns:a16="http://schemas.microsoft.com/office/drawing/2014/main" id="{E2300CD2-A63B-C14F-BA6D-36961709604E}"/>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9" name="Slide Number Placeholder 18">
            <a:extLst>
              <a:ext uri="{FF2B5EF4-FFF2-40B4-BE49-F238E27FC236}">
                <a16:creationId xmlns:a16="http://schemas.microsoft.com/office/drawing/2014/main" id="{F33DB597-564C-7540-B4DC-D55D719F76F6}"/>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13</a:t>
            </a:fld>
            <a:endParaRPr lang="en-US" dirty="0"/>
          </a:p>
        </p:txBody>
      </p:sp>
      <p:cxnSp>
        <p:nvCxnSpPr>
          <p:cNvPr id="10" name="Straight Connector 9">
            <a:extLst>
              <a:ext uri="{FF2B5EF4-FFF2-40B4-BE49-F238E27FC236}">
                <a16:creationId xmlns:a16="http://schemas.microsoft.com/office/drawing/2014/main" id="{AB6F9AB7-9B80-2042-82FD-5E8218B3A805}"/>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433DA3D-DC6D-4ABA-84B0-EACD1F6B6364}"/>
              </a:ext>
            </a:extLst>
          </p:cNvPr>
          <p:cNvSpPr txBox="1"/>
          <p:nvPr/>
        </p:nvSpPr>
        <p:spPr>
          <a:xfrm>
            <a:off x="896918" y="480356"/>
            <a:ext cx="3620941" cy="276999"/>
          </a:xfrm>
          <a:prstGeom prst="rect">
            <a:avLst/>
          </a:prstGeom>
          <a:noFill/>
        </p:spPr>
        <p:txBody>
          <a:bodyPr wrap="square" rtlCol="0">
            <a:spAutoFit/>
          </a:bodyPr>
          <a:lstStyle/>
          <a:p>
            <a:r>
              <a:rPr lang="en-US" sz="1200" b="1" spc="300" dirty="0">
                <a:solidFill>
                  <a:srgbClr val="D0202E"/>
                </a:solidFill>
                <a:latin typeface="Open Sans" panose="020B0606030504020204" pitchFamily="34" charset="0"/>
                <a:ea typeface="Open Sans" panose="020B0606030504020204" pitchFamily="34" charset="0"/>
                <a:cs typeface="Open Sans" panose="020B0606030504020204" pitchFamily="34" charset="0"/>
              </a:rPr>
              <a:t>CARTERA COMMERCE</a:t>
            </a:r>
          </a:p>
        </p:txBody>
      </p:sp>
      <p:pic>
        <p:nvPicPr>
          <p:cNvPr id="12" name="Picture 11" descr="A close up of a card&#10;&#10;Description automatically generated">
            <a:extLst>
              <a:ext uri="{FF2B5EF4-FFF2-40B4-BE49-F238E27FC236}">
                <a16:creationId xmlns:a16="http://schemas.microsoft.com/office/drawing/2014/main" id="{4B68533C-487A-4B5F-84EC-5C33DC0FCD0B}"/>
              </a:ext>
            </a:extLst>
          </p:cNvPr>
          <p:cNvPicPr>
            <a:picLocks noChangeAspect="1"/>
          </p:cNvPicPr>
          <p:nvPr/>
        </p:nvPicPr>
        <p:blipFill rotWithShape="1">
          <a:blip r:embed="rId3"/>
          <a:srcRect l="62132"/>
          <a:stretch/>
        </p:blipFill>
        <p:spPr>
          <a:xfrm>
            <a:off x="478612" y="226949"/>
            <a:ext cx="395748" cy="783812"/>
          </a:xfrm>
          <a:prstGeom prst="rect">
            <a:avLst/>
          </a:prstGeom>
        </p:spPr>
      </p:pic>
      <p:graphicFrame>
        <p:nvGraphicFramePr>
          <p:cNvPr id="3" name="Table 2">
            <a:extLst>
              <a:ext uri="{FF2B5EF4-FFF2-40B4-BE49-F238E27FC236}">
                <a16:creationId xmlns:a16="http://schemas.microsoft.com/office/drawing/2014/main" id="{98556AEB-541A-4FC2-8C67-9ABC50BDD1D2}"/>
              </a:ext>
            </a:extLst>
          </p:cNvPr>
          <p:cNvGraphicFramePr>
            <a:graphicFrameLocks noGrp="1"/>
          </p:cNvGraphicFramePr>
          <p:nvPr>
            <p:extLst>
              <p:ext uri="{D42A27DB-BD31-4B8C-83A1-F6EECF244321}">
                <p14:modId xmlns:p14="http://schemas.microsoft.com/office/powerpoint/2010/main" val="1400420710"/>
              </p:ext>
            </p:extLst>
          </p:nvPr>
        </p:nvGraphicFramePr>
        <p:xfrm>
          <a:off x="4517858" y="402212"/>
          <a:ext cx="6777223" cy="2679576"/>
        </p:xfrm>
        <a:graphic>
          <a:graphicData uri="http://schemas.openxmlformats.org/drawingml/2006/table">
            <a:tbl>
              <a:tblPr bandCol="1">
                <a:tableStyleId>{7E9639D4-E3E2-4D34-9284-5A2195B3D0D7}</a:tableStyleId>
              </a:tblPr>
              <a:tblGrid>
                <a:gridCol w="3378854">
                  <a:extLst>
                    <a:ext uri="{9D8B030D-6E8A-4147-A177-3AD203B41FA5}">
                      <a16:colId xmlns:a16="http://schemas.microsoft.com/office/drawing/2014/main" val="1168007185"/>
                    </a:ext>
                  </a:extLst>
                </a:gridCol>
                <a:gridCol w="3398369">
                  <a:extLst>
                    <a:ext uri="{9D8B030D-6E8A-4147-A177-3AD203B41FA5}">
                      <a16:colId xmlns:a16="http://schemas.microsoft.com/office/drawing/2014/main" val="3020735856"/>
                    </a:ext>
                  </a:extLst>
                </a:gridCol>
              </a:tblGrid>
              <a:tr h="384555">
                <a:tc>
                  <a:txBody>
                    <a:bodyPr/>
                    <a:lstStyle/>
                    <a:p>
                      <a:pPr>
                        <a:lnSpc>
                          <a:spcPts val="1800"/>
                        </a:lnSpc>
                      </a:pPr>
                      <a:r>
                        <a:rPr lang="en-US" sz="1300" spc="50" dirty="0">
                          <a:solidFill>
                            <a:srgbClr val="455564"/>
                          </a:solidFill>
                          <a:latin typeface="Open Sans Light" charset="0"/>
                          <a:ea typeface="Open Sans Light" charset="0"/>
                          <a:cs typeface="Open Sans Light" charset="0"/>
                        </a:rPr>
                        <a:t>Alaska Airlines Mileage Plan Shopping</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dirty="0">
                          <a:solidFill>
                            <a:srgbClr val="E4213B"/>
                          </a:solidFill>
                          <a:latin typeface="Open Sans Light" charset="0"/>
                          <a:ea typeface="Open Sans Light" charset="0"/>
                          <a:cs typeface="Open Sans Light" charset="0"/>
                          <a:hlinkClick r:id="rId4"/>
                        </a:rPr>
                        <a:t>mileageplanshopping.com </a:t>
                      </a:r>
                      <a:endParaRPr lang="en-US" sz="1300" u="sng"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3888771"/>
                  </a:ext>
                </a:extLst>
              </a:tr>
              <a:tr h="384555">
                <a:tc>
                  <a:txBody>
                    <a:bodyPr/>
                    <a:lstStyle/>
                    <a:p>
                      <a:pPr>
                        <a:lnSpc>
                          <a:spcPts val="1800"/>
                        </a:lnSpc>
                      </a:pPr>
                      <a:r>
                        <a:rPr lang="en-US" sz="1300" spc="50" dirty="0">
                          <a:solidFill>
                            <a:srgbClr val="455564"/>
                          </a:solidFill>
                          <a:latin typeface="Open Sans Light" charset="0"/>
                          <a:ea typeface="Open Sans Light" charset="0"/>
                          <a:cs typeface="Open Sans Light" charset="0"/>
                        </a:rPr>
                        <a:t>American Airlines </a:t>
                      </a:r>
                      <a:r>
                        <a:rPr lang="en-US" sz="1300" spc="50" dirty="0" err="1">
                          <a:solidFill>
                            <a:srgbClr val="455564"/>
                          </a:solidFill>
                          <a:latin typeface="Open Sans Light" charset="0"/>
                          <a:ea typeface="Open Sans Light" charset="0"/>
                          <a:cs typeface="Open Sans Light" charset="0"/>
                        </a:rPr>
                        <a:t>AAdvantage</a:t>
                      </a:r>
                      <a:r>
                        <a:rPr lang="en-US" sz="1300" spc="50" dirty="0">
                          <a:solidFill>
                            <a:srgbClr val="455564"/>
                          </a:solidFill>
                          <a:latin typeface="Open Sans Light" charset="0"/>
                          <a:ea typeface="Open Sans Light" charset="0"/>
                          <a:cs typeface="Open Sans Light" charset="0"/>
                        </a:rPr>
                        <a:t> </a:t>
                      </a:r>
                      <a:r>
                        <a:rPr lang="en-US" sz="1300" spc="50" dirty="0" err="1">
                          <a:solidFill>
                            <a:srgbClr val="455564"/>
                          </a:solidFill>
                          <a:latin typeface="Open Sans Light" charset="0"/>
                          <a:ea typeface="Open Sans Light" charset="0"/>
                          <a:cs typeface="Open Sans Light" charset="0"/>
                        </a:rPr>
                        <a:t>eShopping</a:t>
                      </a:r>
                      <a:endParaRPr lang="en-US" sz="1300" spc="50" dirty="0">
                        <a:solidFill>
                          <a:srgbClr val="455564"/>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dirty="0" err="1">
                          <a:solidFill>
                            <a:srgbClr val="E4213B"/>
                          </a:solidFill>
                          <a:latin typeface="Open Sans Light" charset="0"/>
                          <a:ea typeface="Open Sans Light" charset="0"/>
                          <a:cs typeface="Open Sans Light" charset="0"/>
                          <a:hlinkClick r:id="rId5"/>
                        </a:rPr>
                        <a:t>aadvantageeshopping.com</a:t>
                      </a:r>
                      <a:endParaRPr lang="en-US" sz="1300" u="sng"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3134455"/>
                  </a:ext>
                </a:extLst>
              </a:tr>
              <a:tr h="384555">
                <a:tc>
                  <a:txBody>
                    <a:bodyPr/>
                    <a:lstStyle/>
                    <a:p>
                      <a:pPr marL="0" lvl="0" algn="l" defTabSz="754362" rtl="0" eaLnBrk="1" latinLnBrk="0" hangingPunct="1">
                        <a:lnSpc>
                          <a:spcPts val="1800"/>
                        </a:lnSpc>
                      </a:pPr>
                      <a:r>
                        <a:rPr lang="en-US" sz="1300" spc="50" dirty="0" err="1">
                          <a:solidFill>
                            <a:srgbClr val="455564"/>
                          </a:solidFill>
                          <a:latin typeface="Open Sans Light" charset="0"/>
                          <a:ea typeface="Open Sans Light" charset="0"/>
                          <a:cs typeface="Open Sans Light" charset="0"/>
                        </a:rPr>
                        <a:t>BarclayCard</a:t>
                      </a:r>
                      <a:r>
                        <a:rPr lang="en-US" sz="1300" spc="50" dirty="0">
                          <a:solidFill>
                            <a:srgbClr val="455564"/>
                          </a:solidFill>
                          <a:latin typeface="Open Sans Light" charset="0"/>
                          <a:ea typeface="Open Sans Light" charset="0"/>
                          <a:cs typeface="Open Sans Light" charset="0"/>
                        </a:rPr>
                        <a:t> Reward Boost</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dirty="0" err="1">
                          <a:solidFill>
                            <a:srgbClr val="E4213B"/>
                          </a:solidFill>
                          <a:latin typeface="Open Sans Light" charset="0"/>
                          <a:ea typeface="Open Sans Light" charset="0"/>
                          <a:cs typeface="Open Sans Light" charset="0"/>
                          <a:hlinkClick r:id="rId6"/>
                        </a:rPr>
                        <a:t>partners.barclaycardrewardsboost.com</a:t>
                      </a:r>
                      <a:endParaRPr lang="en-US" sz="1300" u="sng"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22984689"/>
                  </a:ext>
                </a:extLst>
              </a:tr>
              <a:tr h="384555">
                <a:tc>
                  <a:txBody>
                    <a:bodyPr/>
                    <a:lstStyle/>
                    <a:p>
                      <a:pPr>
                        <a:lnSpc>
                          <a:spcPts val="1800"/>
                        </a:lnSpc>
                      </a:pPr>
                      <a:r>
                        <a:rPr lang="en-US" sz="1300" spc="50" dirty="0">
                          <a:solidFill>
                            <a:srgbClr val="455564"/>
                          </a:solidFill>
                          <a:latin typeface="Open Sans Light" charset="0"/>
                          <a:ea typeface="Open Sans Light" charset="0"/>
                          <a:cs typeface="Open Sans Light" charset="0"/>
                        </a:rPr>
                        <a:t>Chase Ultimate Rewards</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dirty="0" err="1">
                          <a:solidFill>
                            <a:srgbClr val="E4213B"/>
                          </a:solidFill>
                          <a:latin typeface="Open Sans Light" charset="0"/>
                          <a:ea typeface="Open Sans Light" charset="0"/>
                          <a:cs typeface="Open Sans Light" charset="0"/>
                          <a:hlinkClick r:id="rId7"/>
                        </a:rPr>
                        <a:t>ultimaterewardspoints.chase.com</a:t>
                      </a:r>
                      <a:endParaRPr lang="en-US" sz="1300" u="sng"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3103263"/>
                  </a:ext>
                </a:extLst>
              </a:tr>
              <a:tr h="384555">
                <a:tc>
                  <a:txBody>
                    <a:bodyPr/>
                    <a:lstStyle/>
                    <a:p>
                      <a:pPr>
                        <a:lnSpc>
                          <a:spcPts val="1800"/>
                        </a:lnSpc>
                      </a:pPr>
                      <a:r>
                        <a:rPr lang="en-US" sz="1300" spc="50" dirty="0">
                          <a:solidFill>
                            <a:srgbClr val="455564"/>
                          </a:solidFill>
                          <a:latin typeface="Open Sans Light" charset="0"/>
                          <a:ea typeface="Open Sans Light" charset="0"/>
                          <a:cs typeface="Open Sans Light" charset="0"/>
                        </a:rPr>
                        <a:t>Citi Bonus Cash Center</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dirty="0" err="1">
                          <a:solidFill>
                            <a:srgbClr val="E4213B"/>
                          </a:solidFill>
                          <a:latin typeface="Open Sans Light" charset="0"/>
                          <a:ea typeface="Open Sans Light" charset="0"/>
                          <a:cs typeface="Open Sans Light" charset="0"/>
                          <a:hlinkClick r:id="rId8"/>
                        </a:rPr>
                        <a:t>bonuscashcenter.citicards.com</a:t>
                      </a:r>
                      <a:endParaRPr lang="en-US" sz="1300" u="sng"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539853"/>
                  </a:ext>
                </a:extLst>
              </a:tr>
              <a:tr h="384555">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Delta </a:t>
                      </a:r>
                      <a:r>
                        <a:rPr kumimoji="0" lang="en-US" sz="1300" b="0" i="0" u="none" strike="noStrike" kern="1200" cap="none" spc="50" normalizeH="0" baseline="0" noProof="0" dirty="0" err="1">
                          <a:ln>
                            <a:noFill/>
                          </a:ln>
                          <a:solidFill>
                            <a:srgbClr val="455564"/>
                          </a:solidFill>
                          <a:effectLst/>
                          <a:uLnTx/>
                          <a:uFillTx/>
                          <a:latin typeface="Open Sans Light" charset="0"/>
                          <a:ea typeface="Open Sans Light" charset="0"/>
                          <a:cs typeface="Open Sans Light" charset="0"/>
                        </a:rPr>
                        <a:t>SkyMiles</a:t>
                      </a: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 Shopping</a:t>
                      </a:r>
                      <a:endParaRPr kumimoji="0" lang="it-IT" sz="1300" b="0" i="0" u="none" strike="noStrike" kern="1200" cap="none" spc="50" normalizeH="0" baseline="0" noProof="0" dirty="0">
                        <a:ln>
                          <a:noFill/>
                        </a:ln>
                        <a:solidFill>
                          <a:srgbClr val="455564"/>
                        </a:solidFill>
                        <a:effectLst/>
                        <a:uLnTx/>
                        <a:uFillTx/>
                        <a:latin typeface="Open Sans" charset="0"/>
                        <a:ea typeface="Open Sans" charset="0"/>
                        <a:cs typeface="Open Sans"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baseline="0" dirty="0" err="1">
                          <a:solidFill>
                            <a:srgbClr val="E4213B"/>
                          </a:solidFill>
                          <a:latin typeface="Open Sans Light" charset="0"/>
                          <a:ea typeface="Open Sans Light" charset="0"/>
                          <a:cs typeface="Open Sans Light" charset="0"/>
                          <a:hlinkClick r:id="rId9"/>
                        </a:rPr>
                        <a:t>skymilesshopping.com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8059425"/>
                  </a:ext>
                </a:extLst>
              </a:tr>
            </a:tbl>
          </a:graphicData>
        </a:graphic>
      </p:graphicFrame>
      <p:graphicFrame>
        <p:nvGraphicFramePr>
          <p:cNvPr id="4" name="Table 3">
            <a:extLst>
              <a:ext uri="{FF2B5EF4-FFF2-40B4-BE49-F238E27FC236}">
                <a16:creationId xmlns:a16="http://schemas.microsoft.com/office/drawing/2014/main" id="{3915D753-AAC5-4FB4-89D2-3C8BA87C5F01}"/>
              </a:ext>
            </a:extLst>
          </p:cNvPr>
          <p:cNvGraphicFramePr>
            <a:graphicFrameLocks noGrp="1"/>
          </p:cNvGraphicFramePr>
          <p:nvPr>
            <p:extLst>
              <p:ext uri="{D42A27DB-BD31-4B8C-83A1-F6EECF244321}">
                <p14:modId xmlns:p14="http://schemas.microsoft.com/office/powerpoint/2010/main" val="1869023138"/>
              </p:ext>
            </p:extLst>
          </p:nvPr>
        </p:nvGraphicFramePr>
        <p:xfrm>
          <a:off x="4517859" y="3661725"/>
          <a:ext cx="6777222" cy="2872824"/>
        </p:xfrm>
        <a:graphic>
          <a:graphicData uri="http://schemas.openxmlformats.org/drawingml/2006/table">
            <a:tbl>
              <a:tblPr bandCol="1">
                <a:tableStyleId>{7E9639D4-E3E2-4D34-9284-5A2195B3D0D7}</a:tableStyleId>
              </a:tblPr>
              <a:tblGrid>
                <a:gridCol w="3378854">
                  <a:extLst>
                    <a:ext uri="{9D8B030D-6E8A-4147-A177-3AD203B41FA5}">
                      <a16:colId xmlns:a16="http://schemas.microsoft.com/office/drawing/2014/main" val="1233263925"/>
                    </a:ext>
                  </a:extLst>
                </a:gridCol>
                <a:gridCol w="3398368">
                  <a:extLst>
                    <a:ext uri="{9D8B030D-6E8A-4147-A177-3AD203B41FA5}">
                      <a16:colId xmlns:a16="http://schemas.microsoft.com/office/drawing/2014/main" val="2340092796"/>
                    </a:ext>
                  </a:extLst>
                </a:gridCol>
              </a:tblGrid>
              <a:tr h="511012">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Navy Federal Credit Union Member Mall</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baseline="0" dirty="0" err="1">
                          <a:solidFill>
                            <a:srgbClr val="E4213B"/>
                          </a:solidFill>
                          <a:latin typeface="Open Sans Light" charset="0"/>
                          <a:ea typeface="Open Sans Light" charset="0"/>
                          <a:cs typeface="Open Sans Light" charset="0"/>
                          <a:hlinkClick r:id="rId10"/>
                        </a:rPr>
                        <a:t>membermall.navyfederal.org</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2068481"/>
                  </a:ext>
                </a:extLst>
              </a:tr>
              <a:tr h="511012">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Southwest Rapid Rewards Shopping</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baseline="0" dirty="0" err="1">
                          <a:solidFill>
                            <a:srgbClr val="E4213B"/>
                          </a:solidFill>
                          <a:latin typeface="Open Sans Light" charset="0"/>
                          <a:ea typeface="Open Sans Light" charset="0"/>
                          <a:cs typeface="Open Sans Light" charset="0"/>
                          <a:hlinkClick r:id="rId11"/>
                        </a:rPr>
                        <a:t>rapidrewardsshopping.southwest.com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2337270"/>
                  </a:ext>
                </a:extLst>
              </a:tr>
              <a:tr h="337999">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Speedy Rewards Mall</a:t>
                      </a:r>
                      <a:endParaRPr kumimoji="0" lang="it-IT" sz="1100" b="0" i="0" u="none" strike="noStrike" kern="1200" cap="none" spc="50" normalizeH="0" baseline="0" noProof="0" dirty="0">
                        <a:ln>
                          <a:noFill/>
                        </a:ln>
                        <a:solidFill>
                          <a:srgbClr val="455564"/>
                        </a:solidFill>
                        <a:effectLst/>
                        <a:uLnTx/>
                        <a:uFillTx/>
                        <a:latin typeface="Open Sans" charset="0"/>
                        <a:ea typeface="Open Sans" charset="0"/>
                        <a:cs typeface="Open Sans"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754362" rtl="0" eaLnBrk="1" fontAlgn="auto" latinLnBrk="0" hangingPunct="1">
                        <a:lnSpc>
                          <a:spcPts val="1800"/>
                        </a:lnSpc>
                        <a:spcBef>
                          <a:spcPts val="0"/>
                        </a:spcBef>
                        <a:spcAft>
                          <a:spcPts val="0"/>
                        </a:spcAft>
                        <a:buClrTx/>
                        <a:buSzTx/>
                        <a:buFontTx/>
                        <a:buNone/>
                        <a:tabLst/>
                        <a:defRPr/>
                      </a:pPr>
                      <a:r>
                        <a:rPr lang="en-US" sz="1300" u="sng" spc="50" baseline="0" dirty="0" err="1">
                          <a:solidFill>
                            <a:srgbClr val="E4213B"/>
                          </a:solidFill>
                          <a:latin typeface="Open Sans Light" charset="0"/>
                          <a:ea typeface="Open Sans Light" charset="0"/>
                          <a:cs typeface="Open Sans Light" charset="0"/>
                          <a:hlinkClick r:id="rId12"/>
                        </a:rPr>
                        <a:t>mall.speedway.com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071144"/>
                  </a:ext>
                </a:extLst>
              </a:tr>
              <a:tr h="511012">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United MileagePlus Shopping</a:t>
                      </a:r>
                      <a:endParaRPr kumimoji="0" lang="it-IT" sz="1100" b="0" i="0" u="none" strike="noStrike" kern="1200" cap="none" spc="50" normalizeH="0" baseline="0" noProof="0" dirty="0">
                        <a:ln>
                          <a:noFill/>
                        </a:ln>
                        <a:solidFill>
                          <a:srgbClr val="455564"/>
                        </a:solidFill>
                        <a:effectLst/>
                        <a:uLnTx/>
                        <a:uFillTx/>
                        <a:latin typeface="Open Sans" charset="0"/>
                        <a:ea typeface="Open Sans" charset="0"/>
                        <a:cs typeface="Open Sans"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baseline="0" dirty="0">
                          <a:solidFill>
                            <a:srgbClr val="E4213B"/>
                          </a:solidFill>
                          <a:latin typeface="Open Sans Light" charset="0"/>
                          <a:ea typeface="Open Sans Light" charset="0"/>
                          <a:cs typeface="Open Sans Light" charset="0"/>
                          <a:hlinkClick r:id="rId13"/>
                        </a:rPr>
                        <a:t>shopping.mileageplus.com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082632"/>
                  </a:ext>
                </a:extLst>
              </a:tr>
              <a:tr h="337999">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it-IT" sz="1300" b="0" i="0" u="none" strike="noStrike" kern="1200" cap="none" spc="50" normalizeH="0" baseline="0" noProof="0" dirty="0">
                          <a:ln>
                            <a:noFill/>
                          </a:ln>
                          <a:solidFill>
                            <a:srgbClr val="455564"/>
                          </a:solidFill>
                          <a:effectLst/>
                          <a:uLnTx/>
                          <a:uFillTx/>
                          <a:latin typeface="Open Sans Light" charset="0"/>
                          <a:ea typeface="Open Sans" charset="0"/>
                          <a:cs typeface="Open Sans" charset="0"/>
                        </a:rPr>
                        <a:t>Upromise Shopping</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754362" rtl="0" eaLnBrk="1" fontAlgn="auto" latinLnBrk="0" hangingPunct="1">
                        <a:lnSpc>
                          <a:spcPts val="1800"/>
                        </a:lnSpc>
                        <a:spcBef>
                          <a:spcPts val="0"/>
                        </a:spcBef>
                        <a:spcAft>
                          <a:spcPts val="0"/>
                        </a:spcAft>
                        <a:buClrTx/>
                        <a:buSzTx/>
                        <a:buFontTx/>
                        <a:buNone/>
                        <a:tabLst/>
                        <a:defRPr/>
                      </a:pPr>
                      <a:r>
                        <a:rPr lang="en-US" sz="1300" u="sng" kern="1200" spc="50" baseline="0" dirty="0">
                          <a:solidFill>
                            <a:srgbClr val="181DEE"/>
                          </a:solidFill>
                          <a:latin typeface="Open Sans Light" charset="0"/>
                          <a:ea typeface="Open Sans Light" charset="0"/>
                          <a:cs typeface="Open Sans Light" charset="0"/>
                        </a:rPr>
                        <a:t>shop.upromise.com </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086303"/>
                  </a:ext>
                </a:extLst>
              </a:tr>
              <a:tr h="337999">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USAA </a:t>
                      </a:r>
                      <a:r>
                        <a:rPr kumimoji="0" lang="en-US" sz="1300" b="0" i="0" u="none" strike="noStrike" kern="1200" cap="none" spc="50" normalizeH="0" baseline="0" noProof="0" dirty="0" err="1">
                          <a:ln>
                            <a:noFill/>
                          </a:ln>
                          <a:solidFill>
                            <a:srgbClr val="455564"/>
                          </a:solidFill>
                          <a:effectLst/>
                          <a:uLnTx/>
                          <a:uFillTx/>
                          <a:latin typeface="Open Sans Light" charset="0"/>
                          <a:ea typeface="Open Sans Light" charset="0"/>
                          <a:cs typeface="Open Sans Light" charset="0"/>
                        </a:rPr>
                        <a:t>MemberShop</a:t>
                      </a:r>
                      <a:endParaRPr kumimoji="0" lang="it-IT" sz="1100" b="0" i="0" u="none" strike="noStrike" kern="1200" cap="none" spc="50" normalizeH="0" baseline="0" noProof="0" dirty="0">
                        <a:ln>
                          <a:noFill/>
                        </a:ln>
                        <a:solidFill>
                          <a:srgbClr val="455564"/>
                        </a:solidFill>
                        <a:effectLst/>
                        <a:uLnTx/>
                        <a:uFillTx/>
                        <a:latin typeface="Open Sans" charset="0"/>
                        <a:ea typeface="Open Sans" charset="0"/>
                        <a:cs typeface="Open Sans"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754362" rtl="0" eaLnBrk="1" fontAlgn="auto" latinLnBrk="0" hangingPunct="1">
                        <a:lnSpc>
                          <a:spcPts val="1800"/>
                        </a:lnSpc>
                        <a:spcBef>
                          <a:spcPts val="0"/>
                        </a:spcBef>
                        <a:spcAft>
                          <a:spcPts val="0"/>
                        </a:spcAft>
                        <a:buClrTx/>
                        <a:buSzTx/>
                        <a:buFontTx/>
                        <a:buNone/>
                        <a:tabLst/>
                        <a:defRPr/>
                      </a:pPr>
                      <a:r>
                        <a:rPr lang="en-US" sz="1300" u="sng" spc="50" baseline="0" dirty="0" err="1">
                          <a:solidFill>
                            <a:srgbClr val="E4213B"/>
                          </a:solidFill>
                          <a:latin typeface="Open Sans Light" charset="0"/>
                          <a:ea typeface="Open Sans Light" charset="0"/>
                          <a:cs typeface="Open Sans Light" charset="0"/>
                          <a:hlinkClick r:id="rId14"/>
                        </a:rPr>
                        <a:t>mall.usaa.com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3579048"/>
                  </a:ext>
                </a:extLst>
              </a:tr>
            </a:tbl>
          </a:graphicData>
        </a:graphic>
      </p:graphicFrame>
      <p:graphicFrame>
        <p:nvGraphicFramePr>
          <p:cNvPr id="6" name="Table 5">
            <a:extLst>
              <a:ext uri="{FF2B5EF4-FFF2-40B4-BE49-F238E27FC236}">
                <a16:creationId xmlns:a16="http://schemas.microsoft.com/office/drawing/2014/main" id="{D848BC59-E347-4B6A-9870-24F87FCAC0FD}"/>
              </a:ext>
            </a:extLst>
          </p:cNvPr>
          <p:cNvGraphicFramePr>
            <a:graphicFrameLocks noGrp="1"/>
          </p:cNvGraphicFramePr>
          <p:nvPr>
            <p:extLst>
              <p:ext uri="{D42A27DB-BD31-4B8C-83A1-F6EECF244321}">
                <p14:modId xmlns:p14="http://schemas.microsoft.com/office/powerpoint/2010/main" val="3234021757"/>
              </p:ext>
            </p:extLst>
          </p:nvPr>
        </p:nvGraphicFramePr>
        <p:xfrm>
          <a:off x="4517859" y="3087104"/>
          <a:ext cx="6777222" cy="569908"/>
        </p:xfrm>
        <a:graphic>
          <a:graphicData uri="http://schemas.openxmlformats.org/drawingml/2006/table">
            <a:tbl>
              <a:tblPr bandCol="1">
                <a:tableStyleId>{7E9639D4-E3E2-4D34-9284-5A2195B3D0D7}</a:tableStyleId>
              </a:tblPr>
              <a:tblGrid>
                <a:gridCol w="3378853">
                  <a:extLst>
                    <a:ext uri="{9D8B030D-6E8A-4147-A177-3AD203B41FA5}">
                      <a16:colId xmlns:a16="http://schemas.microsoft.com/office/drawing/2014/main" val="3607562509"/>
                    </a:ext>
                  </a:extLst>
                </a:gridCol>
                <a:gridCol w="3398369">
                  <a:extLst>
                    <a:ext uri="{9D8B030D-6E8A-4147-A177-3AD203B41FA5}">
                      <a16:colId xmlns:a16="http://schemas.microsoft.com/office/drawing/2014/main" val="3011158891"/>
                    </a:ext>
                  </a:extLst>
                </a:gridCol>
              </a:tblGrid>
              <a:tr h="569908">
                <a:tc>
                  <a:txBody>
                    <a:bodyPr/>
                    <a:lstStyle/>
                    <a:p>
                      <a:pPr marL="0" marR="0" lvl="0" indent="0" algn="l" defTabSz="754362" rtl="0" eaLnBrk="1" fontAlgn="auto" latinLnBrk="0" hangingPunct="1">
                        <a:lnSpc>
                          <a:spcPts val="1800"/>
                        </a:lnSpc>
                        <a:spcBef>
                          <a:spcPts val="0"/>
                        </a:spcBef>
                        <a:spcAft>
                          <a:spcPts val="0"/>
                        </a:spcAft>
                        <a:buClrTx/>
                        <a:buSzTx/>
                        <a:buFontTx/>
                        <a:buNone/>
                        <a:tabLst/>
                        <a:defRPr/>
                      </a:pPr>
                      <a:r>
                        <a:rPr kumimoji="0" lang="en-US" sz="1300" b="0" i="0" u="none" strike="noStrike" kern="1200" cap="none" spc="50" normalizeH="0" baseline="0" noProof="0" dirty="0">
                          <a:ln>
                            <a:noFill/>
                          </a:ln>
                          <a:solidFill>
                            <a:srgbClr val="455564"/>
                          </a:solidFill>
                          <a:effectLst/>
                          <a:uLnTx/>
                          <a:uFillTx/>
                          <a:latin typeface="Open Sans Light" charset="0"/>
                          <a:ea typeface="Open Sans Light" charset="0"/>
                          <a:cs typeface="Open Sans Light" charset="0"/>
                        </a:rPr>
                        <a:t>Glamour Rewards</a:t>
                      </a:r>
                      <a:endParaRPr kumimoji="0" lang="it-IT" sz="1100" b="0" i="0" u="none" strike="noStrike" kern="1200" cap="none" spc="50" normalizeH="0" baseline="0" noProof="0" dirty="0">
                        <a:ln>
                          <a:noFill/>
                        </a:ln>
                        <a:solidFill>
                          <a:srgbClr val="455564"/>
                        </a:solidFill>
                        <a:effectLst/>
                        <a:uLnTx/>
                        <a:uFillTx/>
                        <a:latin typeface="Open Sans" charset="0"/>
                        <a:ea typeface="Open Sans" charset="0"/>
                        <a:cs typeface="Open Sans"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300" u="sng" spc="50" baseline="0" dirty="0" err="1">
                          <a:solidFill>
                            <a:srgbClr val="E4213B"/>
                          </a:solidFill>
                          <a:latin typeface="Open Sans Light" charset="0"/>
                          <a:ea typeface="Open Sans Light" charset="0"/>
                          <a:cs typeface="Open Sans Light" charset="0"/>
                          <a:hlinkClick r:id="rId15"/>
                        </a:rPr>
                        <a:t>glamourrewards.com</a:t>
                      </a:r>
                      <a:endParaRPr lang="en-US" sz="1300" u="sng"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072767"/>
                  </a:ext>
                </a:extLst>
              </a:tr>
            </a:tbl>
          </a:graphicData>
        </a:graphic>
      </p:graphicFrame>
    </p:spTree>
    <p:extLst>
      <p:ext uri="{BB962C8B-B14F-4D97-AF65-F5344CB8AC3E}">
        <p14:creationId xmlns:p14="http://schemas.microsoft.com/office/powerpoint/2010/main" val="46497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A15B6-3380-3E44-B235-CA880CFB7568}"/>
              </a:ext>
            </a:extLst>
          </p:cNvPr>
          <p:cNvSpPr>
            <a:spLocks noGrp="1"/>
          </p:cNvSpPr>
          <p:nvPr>
            <p:ph type="title"/>
          </p:nvPr>
        </p:nvSpPr>
        <p:spPr>
          <a:xfrm>
            <a:off x="923925" y="418606"/>
            <a:ext cx="9222882" cy="1324812"/>
          </a:xfrm>
        </p:spPr>
        <p:txBody>
          <a:bodyPr>
            <a:normAutofit/>
          </a:bodyPr>
          <a:lstStyle/>
          <a:p>
            <a:pPr marL="9525">
              <a:lnSpc>
                <a:spcPct val="100000"/>
              </a:lnSpc>
            </a:pPr>
            <a:r>
              <a:rPr lang="en-US" sz="3200" b="1" dirty="0">
                <a:latin typeface="Open Sans" panose="020B0606030504020204"/>
                <a:ea typeface="Open Sans" panose="020B0606030504020204" pitchFamily="34" charset="0"/>
                <a:cs typeface="Open Sans" panose="020B0606030504020204" pitchFamily="34" charset="0"/>
              </a:rPr>
              <a:t>Contact Us</a:t>
            </a:r>
          </a:p>
        </p:txBody>
      </p:sp>
      <p:sp>
        <p:nvSpPr>
          <p:cNvPr id="8" name="Footer Placeholder 16">
            <a:extLst>
              <a:ext uri="{FF2B5EF4-FFF2-40B4-BE49-F238E27FC236}">
                <a16:creationId xmlns:a16="http://schemas.microsoft.com/office/drawing/2014/main" id="{E2300CD2-A63B-C14F-BA6D-36961709604E}"/>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9" name="Slide Number Placeholder 18">
            <a:extLst>
              <a:ext uri="{FF2B5EF4-FFF2-40B4-BE49-F238E27FC236}">
                <a16:creationId xmlns:a16="http://schemas.microsoft.com/office/drawing/2014/main" id="{F33DB597-564C-7540-B4DC-D55D719F76F6}"/>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14</a:t>
            </a:fld>
            <a:endParaRPr lang="en-US" dirty="0"/>
          </a:p>
        </p:txBody>
      </p:sp>
      <p:cxnSp>
        <p:nvCxnSpPr>
          <p:cNvPr id="10" name="Straight Connector 9">
            <a:extLst>
              <a:ext uri="{FF2B5EF4-FFF2-40B4-BE49-F238E27FC236}">
                <a16:creationId xmlns:a16="http://schemas.microsoft.com/office/drawing/2014/main" id="{AB6F9AB7-9B80-2042-82FD-5E8218B3A805}"/>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433DA3D-DC6D-4ABA-84B0-EACD1F6B6364}"/>
              </a:ext>
            </a:extLst>
          </p:cNvPr>
          <p:cNvSpPr txBox="1"/>
          <p:nvPr/>
        </p:nvSpPr>
        <p:spPr>
          <a:xfrm>
            <a:off x="896918" y="480356"/>
            <a:ext cx="3620941" cy="276999"/>
          </a:xfrm>
          <a:prstGeom prst="rect">
            <a:avLst/>
          </a:prstGeom>
          <a:noFill/>
        </p:spPr>
        <p:txBody>
          <a:bodyPr wrap="square" rtlCol="0">
            <a:spAutoFit/>
          </a:bodyPr>
          <a:lstStyle/>
          <a:p>
            <a:r>
              <a:rPr lang="en-US" sz="1200" b="1" spc="300" dirty="0">
                <a:solidFill>
                  <a:srgbClr val="D0202E"/>
                </a:solidFill>
                <a:latin typeface="Open Sans" panose="020B0606030504020204" pitchFamily="34" charset="0"/>
                <a:ea typeface="Open Sans" panose="020B0606030504020204" pitchFamily="34" charset="0"/>
                <a:cs typeface="Open Sans" panose="020B0606030504020204" pitchFamily="34" charset="0"/>
              </a:rPr>
              <a:t>CARTERA COMMERCE</a:t>
            </a:r>
          </a:p>
        </p:txBody>
      </p:sp>
      <p:pic>
        <p:nvPicPr>
          <p:cNvPr id="12" name="Picture 11" descr="A close up of a card&#10;&#10;Description automatically generated">
            <a:extLst>
              <a:ext uri="{FF2B5EF4-FFF2-40B4-BE49-F238E27FC236}">
                <a16:creationId xmlns:a16="http://schemas.microsoft.com/office/drawing/2014/main" id="{4B68533C-487A-4B5F-84EC-5C33DC0FCD0B}"/>
              </a:ext>
            </a:extLst>
          </p:cNvPr>
          <p:cNvPicPr>
            <a:picLocks noChangeAspect="1"/>
          </p:cNvPicPr>
          <p:nvPr/>
        </p:nvPicPr>
        <p:blipFill rotWithShape="1">
          <a:blip r:embed="rId3"/>
          <a:srcRect l="62132"/>
          <a:stretch/>
        </p:blipFill>
        <p:spPr>
          <a:xfrm>
            <a:off x="478612" y="226949"/>
            <a:ext cx="395748" cy="783812"/>
          </a:xfrm>
          <a:prstGeom prst="rect">
            <a:avLst/>
          </a:prstGeom>
        </p:spPr>
      </p:pic>
      <p:graphicFrame>
        <p:nvGraphicFramePr>
          <p:cNvPr id="5" name="Table 4">
            <a:extLst>
              <a:ext uri="{FF2B5EF4-FFF2-40B4-BE49-F238E27FC236}">
                <a16:creationId xmlns:a16="http://schemas.microsoft.com/office/drawing/2014/main" id="{78064454-531F-4CBA-880F-D4A091FE5B5F}"/>
              </a:ext>
            </a:extLst>
          </p:cNvPr>
          <p:cNvGraphicFramePr>
            <a:graphicFrameLocks noGrp="1"/>
          </p:cNvGraphicFramePr>
          <p:nvPr>
            <p:extLst>
              <p:ext uri="{D42A27DB-BD31-4B8C-83A1-F6EECF244321}">
                <p14:modId xmlns:p14="http://schemas.microsoft.com/office/powerpoint/2010/main" val="2812205324"/>
              </p:ext>
            </p:extLst>
          </p:nvPr>
        </p:nvGraphicFramePr>
        <p:xfrm>
          <a:off x="5431345" y="409032"/>
          <a:ext cx="6353141" cy="6306125"/>
        </p:xfrm>
        <a:graphic>
          <a:graphicData uri="http://schemas.openxmlformats.org/drawingml/2006/table">
            <a:tbl>
              <a:tblPr bandCol="1">
                <a:tableStyleId>{7E9639D4-E3E2-4D34-9284-5A2195B3D0D7}</a:tableStyleId>
              </a:tblPr>
              <a:tblGrid>
                <a:gridCol w="3184413">
                  <a:extLst>
                    <a:ext uri="{9D8B030D-6E8A-4147-A177-3AD203B41FA5}">
                      <a16:colId xmlns:a16="http://schemas.microsoft.com/office/drawing/2014/main" val="104910457"/>
                    </a:ext>
                  </a:extLst>
                </a:gridCol>
                <a:gridCol w="3168728">
                  <a:extLst>
                    <a:ext uri="{9D8B030D-6E8A-4147-A177-3AD203B41FA5}">
                      <a16:colId xmlns:a16="http://schemas.microsoft.com/office/drawing/2014/main" val="150298371"/>
                    </a:ext>
                  </a:extLst>
                </a:gridCol>
              </a:tblGrid>
              <a:tr h="827392">
                <a:tc>
                  <a:txBody>
                    <a:bodyPr/>
                    <a:lstStyle/>
                    <a:p>
                      <a:pPr>
                        <a:lnSpc>
                          <a:spcPts val="1800"/>
                        </a:lnSpc>
                      </a:pPr>
                      <a:r>
                        <a:rPr lang="en-US" sz="1400" spc="50" dirty="0">
                          <a:solidFill>
                            <a:srgbClr val="455564"/>
                          </a:solidFill>
                          <a:latin typeface="Open Sans Light" charset="0"/>
                          <a:ea typeface="Open Sans Light" charset="0"/>
                          <a:cs typeface="Open Sans Light" charset="0"/>
                        </a:rPr>
                        <a:t>Todd </a:t>
                      </a:r>
                      <a:r>
                        <a:rPr lang="en-US" sz="1400" spc="50" dirty="0" err="1">
                          <a:solidFill>
                            <a:srgbClr val="455564"/>
                          </a:solidFill>
                          <a:latin typeface="Open Sans Light" charset="0"/>
                          <a:ea typeface="Open Sans Light" charset="0"/>
                          <a:cs typeface="Open Sans Light" charset="0"/>
                        </a:rPr>
                        <a:t>Jirousek</a:t>
                      </a:r>
                      <a:endParaRPr lang="en-US" sz="1400" spc="50" dirty="0">
                        <a:solidFill>
                          <a:srgbClr val="455564"/>
                        </a:solidFill>
                        <a:latin typeface="Open Sans Light" charset="0"/>
                        <a:ea typeface="Open Sans Light" charset="0"/>
                        <a:cs typeface="Open Sans Light" charset="0"/>
                      </a:endParaRPr>
                    </a:p>
                    <a:p>
                      <a:pPr lvl="1">
                        <a:lnSpc>
                          <a:spcPts val="1800"/>
                        </a:lnSpc>
                      </a:pPr>
                      <a:r>
                        <a:rPr lang="en-US" sz="1200" b="0" i="0" spc="50" baseline="0" dirty="0">
                          <a:solidFill>
                            <a:srgbClr val="99A3AD"/>
                          </a:solidFill>
                          <a:latin typeface="Open Sans" charset="0"/>
                          <a:ea typeface="Open Sans" charset="0"/>
                          <a:cs typeface="Open Sans" charset="0"/>
                          <a:hlinkClick r:id="rId4"/>
                        </a:rPr>
                        <a:t>TJIROUSEK@CARTERA.COM </a:t>
                      </a:r>
                      <a:endParaRPr lang="en-US" sz="1200" b="0" i="0" spc="50" baseline="0" dirty="0">
                        <a:solidFill>
                          <a:srgbClr val="99A3AD"/>
                        </a:solidFill>
                        <a:latin typeface="Open Sans" charset="0"/>
                        <a:ea typeface="Open Sans" charset="0"/>
                        <a:cs typeface="Open Sans" charset="0"/>
                      </a:endParaRPr>
                    </a:p>
                    <a:p>
                      <a:pPr lvl="1">
                        <a:lnSpc>
                          <a:spcPts val="1800"/>
                        </a:lnSpc>
                      </a:pPr>
                      <a:r>
                        <a:rPr lang="en-US" sz="1200" b="0" i="0" spc="50" baseline="0" dirty="0">
                          <a:solidFill>
                            <a:srgbClr val="758B99"/>
                          </a:solidFill>
                          <a:latin typeface="Open Sans" charset="0"/>
                          <a:ea typeface="Open Sans" charset="0"/>
                          <a:cs typeface="Open Sans" charset="0"/>
                        </a:rPr>
                        <a:t>315.299.3526 </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kern="1200" spc="50" dirty="0">
                          <a:solidFill>
                            <a:srgbClr val="E4213B"/>
                          </a:solidFill>
                          <a:latin typeface="Open Sans Light" charset="0"/>
                          <a:ea typeface="+mn-ea"/>
                          <a:cs typeface="+mn-cs"/>
                        </a:rPr>
                        <a:t>Home, Health &amp; Office</a:t>
                      </a:r>
                      <a:endParaRPr lang="en-US" sz="1400" kern="1200" spc="5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208817"/>
                  </a:ext>
                </a:extLst>
              </a:tr>
              <a:tr h="827392">
                <a:tc>
                  <a:txBody>
                    <a:bodyPr/>
                    <a:lstStyle/>
                    <a:p>
                      <a:pPr>
                        <a:lnSpc>
                          <a:spcPts val="1800"/>
                        </a:lnSpc>
                      </a:pPr>
                      <a:r>
                        <a:rPr lang="en-US" sz="1400" spc="50" dirty="0">
                          <a:solidFill>
                            <a:srgbClr val="455564"/>
                          </a:solidFill>
                          <a:latin typeface="Open Sans Light" charset="0"/>
                          <a:ea typeface="Open Sans Light" charset="0"/>
                          <a:cs typeface="Open Sans Light" charset="0"/>
                        </a:rPr>
                        <a:t>Jeff </a:t>
                      </a:r>
                      <a:r>
                        <a:rPr lang="en-US" sz="1400" spc="50" dirty="0" err="1">
                          <a:solidFill>
                            <a:srgbClr val="455564"/>
                          </a:solidFill>
                          <a:latin typeface="Open Sans Light" charset="0"/>
                          <a:ea typeface="Open Sans Light" charset="0"/>
                          <a:cs typeface="Open Sans Light" charset="0"/>
                        </a:rPr>
                        <a:t>Leczkowski</a:t>
                      </a:r>
                      <a:endParaRPr lang="en-US" sz="1400" spc="50" dirty="0">
                        <a:solidFill>
                          <a:srgbClr val="455564"/>
                        </a:solidFill>
                        <a:latin typeface="Open Sans Light" charset="0"/>
                        <a:ea typeface="Open Sans Light" charset="0"/>
                        <a:cs typeface="Open Sans Light" charset="0"/>
                      </a:endParaRPr>
                    </a:p>
                    <a:p>
                      <a:pPr lvl="1">
                        <a:lnSpc>
                          <a:spcPts val="1800"/>
                        </a:lnSpc>
                      </a:pPr>
                      <a:r>
                        <a:rPr lang="en-US" sz="1200" b="0" i="0" spc="50" dirty="0">
                          <a:solidFill>
                            <a:srgbClr val="99A3AD"/>
                          </a:solidFill>
                          <a:latin typeface="Open Sans" charset="0"/>
                          <a:ea typeface="Open Sans" charset="0"/>
                          <a:cs typeface="Open Sans" charset="0"/>
                          <a:hlinkClick r:id="rId5"/>
                        </a:rPr>
                        <a:t>JLECZKOWSKI@CARTERA.COM </a:t>
                      </a:r>
                      <a:endParaRPr lang="en-US" sz="1200" b="0" i="0" spc="50" dirty="0">
                        <a:solidFill>
                          <a:srgbClr val="99A3AD"/>
                        </a:solidFill>
                        <a:latin typeface="Open Sans" charset="0"/>
                        <a:ea typeface="Open Sans" charset="0"/>
                        <a:cs typeface="Open Sans" charset="0"/>
                      </a:endParaRPr>
                    </a:p>
                    <a:p>
                      <a:pPr lvl="1">
                        <a:lnSpc>
                          <a:spcPts val="1800"/>
                        </a:lnSpc>
                      </a:pPr>
                      <a:r>
                        <a:rPr lang="en-US" sz="1200" b="0" i="0" spc="50" dirty="0">
                          <a:solidFill>
                            <a:srgbClr val="758B99"/>
                          </a:solidFill>
                          <a:latin typeface="Open Sans" charset="0"/>
                          <a:ea typeface="Open Sans" charset="0"/>
                          <a:cs typeface="Open Sans" charset="0"/>
                        </a:rPr>
                        <a:t>412.894.7929</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Computers, Electronics, </a:t>
                      </a:r>
                    </a:p>
                    <a:p>
                      <a:pPr algn="r">
                        <a:lnSpc>
                          <a:spcPts val="1800"/>
                        </a:lnSpc>
                      </a:pPr>
                      <a:r>
                        <a:rPr lang="en-US" sz="1400" spc="50" dirty="0">
                          <a:solidFill>
                            <a:srgbClr val="E4213B"/>
                          </a:solidFill>
                          <a:latin typeface="Open Sans Light" charset="0"/>
                          <a:ea typeface="Open Sans Light" charset="0"/>
                          <a:cs typeface="Open Sans Light" charset="0"/>
                        </a:rPr>
                        <a:t>Sports &amp; Recreation</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0718047"/>
                  </a:ext>
                </a:extLst>
              </a:tr>
              <a:tr h="827392">
                <a:tc>
                  <a:txBody>
                    <a:bodyPr/>
                    <a:lstStyle/>
                    <a:p>
                      <a:pPr marL="0" lvl="0" algn="l" defTabSz="754362" rtl="0" eaLnBrk="1" latinLnBrk="0" hangingPunct="1">
                        <a:lnSpc>
                          <a:spcPts val="1800"/>
                        </a:lnSpc>
                      </a:pPr>
                      <a:r>
                        <a:rPr lang="en-US" sz="1400" spc="50" dirty="0">
                          <a:solidFill>
                            <a:srgbClr val="455564"/>
                          </a:solidFill>
                          <a:latin typeface="Open Sans Light" charset="0"/>
                          <a:ea typeface="Open Sans Light" charset="0"/>
                          <a:cs typeface="Open Sans Light" charset="0"/>
                        </a:rPr>
                        <a:t>Jessica Campbell</a:t>
                      </a:r>
                    </a:p>
                    <a:p>
                      <a:pPr marL="377181" lvl="1" algn="l" defTabSz="754362" rtl="0" eaLnBrk="1" latinLnBrk="0" hangingPunct="1">
                        <a:lnSpc>
                          <a:spcPts val="1800"/>
                        </a:lnSpc>
                      </a:pPr>
                      <a:r>
                        <a:rPr lang="en-US" sz="1200" b="0" i="0" kern="1200" spc="50" dirty="0">
                          <a:solidFill>
                            <a:srgbClr val="99A3AD"/>
                          </a:solidFill>
                          <a:latin typeface="Open Sans" charset="0"/>
                          <a:ea typeface="Open Sans" charset="0"/>
                          <a:cs typeface="Open Sans" charset="0"/>
                          <a:hlinkClick r:id="rId6"/>
                        </a:rPr>
                        <a:t>JCAMPBELL@CARTERA.COM</a:t>
                      </a:r>
                      <a:endParaRPr lang="en-US" sz="1200" b="0" i="0" kern="1200" spc="50" dirty="0">
                        <a:solidFill>
                          <a:srgbClr val="99A3AD"/>
                        </a:solidFill>
                        <a:latin typeface="Open Sans" charset="0"/>
                        <a:ea typeface="Open Sans" charset="0"/>
                        <a:cs typeface="Open Sans" charset="0"/>
                      </a:endParaRPr>
                    </a:p>
                    <a:p>
                      <a:pPr marL="377181" marR="0" lvl="1" indent="0" algn="l" defTabSz="754362" rtl="0" eaLnBrk="1" fontAlgn="auto" latinLnBrk="0" hangingPunct="1">
                        <a:lnSpc>
                          <a:spcPts val="1800"/>
                        </a:lnSpc>
                        <a:spcBef>
                          <a:spcPts val="0"/>
                        </a:spcBef>
                        <a:spcAft>
                          <a:spcPts val="0"/>
                        </a:spcAft>
                        <a:buClrTx/>
                        <a:buSzTx/>
                        <a:buFontTx/>
                        <a:buNone/>
                        <a:tabLst/>
                        <a:defRPr/>
                      </a:pPr>
                      <a:r>
                        <a:rPr lang="en-US" sz="1200" b="0" i="0" kern="1200" spc="50" dirty="0">
                          <a:solidFill>
                            <a:srgbClr val="758B99"/>
                          </a:solidFill>
                          <a:latin typeface="Open Sans" charset="0"/>
                          <a:ea typeface="Open Sans" charset="0"/>
                          <a:cs typeface="Open Sans" charset="0"/>
                        </a:rPr>
                        <a:t>781-541-6814</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Apparel, New Stores</a:t>
                      </a:r>
                      <a:endParaRPr lang="en-US" sz="1400"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1791819"/>
                  </a:ext>
                </a:extLst>
              </a:tr>
              <a:tr h="827392">
                <a:tc>
                  <a:txBody>
                    <a:bodyPr/>
                    <a:lstStyle/>
                    <a:p>
                      <a:pPr marL="0" lvl="0" algn="l" defTabSz="754362" rtl="0" eaLnBrk="1" latinLnBrk="0" hangingPunct="1">
                        <a:lnSpc>
                          <a:spcPts val="1800"/>
                        </a:lnSpc>
                      </a:pPr>
                      <a:r>
                        <a:rPr lang="en-US" sz="1400" spc="50" dirty="0">
                          <a:solidFill>
                            <a:srgbClr val="455564"/>
                          </a:solidFill>
                          <a:latin typeface="Open Sans Light" charset="0"/>
                          <a:ea typeface="Open Sans Light" charset="0"/>
                          <a:cs typeface="Open Sans Light" charset="0"/>
                        </a:rPr>
                        <a:t>Lindsay O’Toole</a:t>
                      </a:r>
                    </a:p>
                    <a:p>
                      <a:pPr marL="377181" lvl="1" algn="l" defTabSz="754362" rtl="0" eaLnBrk="1" latinLnBrk="0" hangingPunct="1">
                        <a:lnSpc>
                          <a:spcPts val="1800"/>
                        </a:lnSpc>
                      </a:pPr>
                      <a:r>
                        <a:rPr lang="en-US" sz="1200" b="0" i="0" kern="1200" spc="50" dirty="0">
                          <a:solidFill>
                            <a:srgbClr val="99A3AD"/>
                          </a:solidFill>
                          <a:latin typeface="Open Sans" charset="0"/>
                          <a:ea typeface="Open Sans" charset="0"/>
                          <a:cs typeface="Open Sans" charset="0"/>
                          <a:hlinkClick r:id="rId7"/>
                        </a:rPr>
                        <a:t>LOTOOLE@CARTERA.COM</a:t>
                      </a:r>
                      <a:r>
                        <a:rPr lang="en-US" sz="1200" b="0" i="0" kern="1200" spc="50" dirty="0">
                          <a:solidFill>
                            <a:srgbClr val="99A3AD"/>
                          </a:solidFill>
                          <a:latin typeface="Open Sans" charset="0"/>
                          <a:ea typeface="Open Sans" charset="0"/>
                          <a:cs typeface="Open Sans" charset="0"/>
                        </a:rPr>
                        <a:t> </a:t>
                      </a:r>
                    </a:p>
                    <a:p>
                      <a:pPr marL="377181" lvl="1" algn="l" defTabSz="754362" rtl="0" eaLnBrk="1" latinLnBrk="0" hangingPunct="1">
                        <a:lnSpc>
                          <a:spcPts val="1800"/>
                        </a:lnSpc>
                      </a:pPr>
                      <a:r>
                        <a:rPr lang="en-US" sz="1200" b="0" i="0" kern="1200" spc="50" dirty="0">
                          <a:solidFill>
                            <a:srgbClr val="758B99"/>
                          </a:solidFill>
                          <a:latin typeface="Open Sans" charset="0"/>
                          <a:ea typeface="Open Sans" charset="0"/>
                          <a:cs typeface="Open Sans" charset="0"/>
                        </a:rPr>
                        <a:t>781-541-6878</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Apparel</a:t>
                      </a:r>
                      <a:endParaRPr lang="en-US" sz="1400"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1753594"/>
                  </a:ext>
                </a:extLst>
              </a:tr>
              <a:tr h="827392">
                <a:tc>
                  <a:txBody>
                    <a:bodyPr/>
                    <a:lstStyle/>
                    <a:p>
                      <a:pPr>
                        <a:lnSpc>
                          <a:spcPts val="1800"/>
                        </a:lnSpc>
                      </a:pPr>
                      <a:r>
                        <a:rPr lang="en-US" sz="1400" spc="50" dirty="0">
                          <a:solidFill>
                            <a:srgbClr val="455564"/>
                          </a:solidFill>
                          <a:latin typeface="Open Sans Light" charset="0"/>
                          <a:ea typeface="Open Sans Light" charset="0"/>
                          <a:cs typeface="Open Sans Light" charset="0"/>
                        </a:rPr>
                        <a:t>Shannon McGill</a:t>
                      </a:r>
                    </a:p>
                    <a:p>
                      <a:pPr marL="377181" lvl="1" algn="l" defTabSz="754362" rtl="0" eaLnBrk="1" latinLnBrk="0" hangingPunct="1">
                        <a:lnSpc>
                          <a:spcPts val="1800"/>
                        </a:lnSpc>
                      </a:pPr>
                      <a:r>
                        <a:rPr lang="it-IT" sz="1200" b="0" i="0" kern="1200" spc="50" dirty="0">
                          <a:solidFill>
                            <a:srgbClr val="99A3AD"/>
                          </a:solidFill>
                          <a:latin typeface="Open Sans" charset="0"/>
                          <a:ea typeface="Open Sans" charset="0"/>
                          <a:cs typeface="Open Sans" charset="0"/>
                          <a:hlinkClick r:id="rId8"/>
                        </a:rPr>
                        <a:t>SMCGILL@CARTERA.COM</a:t>
                      </a:r>
                      <a:endParaRPr lang="it-IT" sz="1200" b="0" i="0" kern="1200" spc="50" dirty="0">
                        <a:solidFill>
                          <a:srgbClr val="99A3AD"/>
                        </a:solidFill>
                        <a:latin typeface="Open Sans" charset="0"/>
                        <a:ea typeface="Open Sans" charset="0"/>
                        <a:cs typeface="Open Sans" charset="0"/>
                      </a:endParaRPr>
                    </a:p>
                    <a:p>
                      <a:pPr marL="377181" lvl="1" algn="l" defTabSz="754362" rtl="0" eaLnBrk="1" latinLnBrk="0" hangingPunct="1">
                        <a:lnSpc>
                          <a:spcPts val="1800"/>
                        </a:lnSpc>
                      </a:pPr>
                      <a:r>
                        <a:rPr lang="it-IT" sz="1200" b="0" i="0" kern="1200" spc="50" dirty="0">
                          <a:solidFill>
                            <a:srgbClr val="758B99"/>
                          </a:solidFill>
                          <a:latin typeface="Open Sans" charset="0"/>
                          <a:ea typeface="Open Sans" charset="0"/>
                          <a:cs typeface="Open Sans" charset="0"/>
                        </a:rPr>
                        <a:t>781.541.6898 </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Beauty,</a:t>
                      </a:r>
                      <a:r>
                        <a:rPr lang="en-US" sz="1400" spc="50" baseline="0" dirty="0">
                          <a:solidFill>
                            <a:srgbClr val="E4213B"/>
                          </a:solidFill>
                          <a:latin typeface="Open Sans Light" charset="0"/>
                          <a:ea typeface="Open Sans Light" charset="0"/>
                          <a:cs typeface="Open Sans Light" charset="0"/>
                        </a:rPr>
                        <a:t> Flowers, </a:t>
                      </a:r>
                    </a:p>
                    <a:p>
                      <a:pPr algn="r">
                        <a:lnSpc>
                          <a:spcPts val="1800"/>
                        </a:lnSpc>
                      </a:pPr>
                      <a:r>
                        <a:rPr lang="en-US" sz="1400" spc="50" dirty="0">
                          <a:solidFill>
                            <a:srgbClr val="E4213B"/>
                          </a:solidFill>
                          <a:latin typeface="Open Sans Light" charset="0"/>
                          <a:ea typeface="Open Sans Light" charset="0"/>
                          <a:cs typeface="Open Sans Light" charset="0"/>
                        </a:rPr>
                        <a:t>Gifts, Food,</a:t>
                      </a:r>
                      <a:r>
                        <a:rPr lang="en-US" sz="1400" spc="50" baseline="0" dirty="0">
                          <a:solidFill>
                            <a:srgbClr val="E4213B"/>
                          </a:solidFill>
                          <a:latin typeface="Open Sans Light" charset="0"/>
                          <a:ea typeface="Open Sans Light" charset="0"/>
                          <a:cs typeface="Open Sans Light" charset="0"/>
                        </a:rPr>
                        <a:t> </a:t>
                      </a:r>
                      <a:r>
                        <a:rPr lang="en-US" sz="1400" spc="50" dirty="0">
                          <a:solidFill>
                            <a:srgbClr val="E4213B"/>
                          </a:solidFill>
                          <a:latin typeface="Open Sans Light" charset="0"/>
                          <a:ea typeface="Open Sans Light" charset="0"/>
                          <a:cs typeface="Open Sans Light" charset="0"/>
                        </a:rPr>
                        <a:t>Gourmet </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313489"/>
                  </a:ext>
                </a:extLst>
              </a:tr>
              <a:tr h="827392">
                <a:tc>
                  <a:txBody>
                    <a:bodyPr/>
                    <a:lstStyle/>
                    <a:p>
                      <a:pPr>
                        <a:lnSpc>
                          <a:spcPts val="1800"/>
                        </a:lnSpc>
                      </a:pPr>
                      <a:r>
                        <a:rPr lang="en-US" sz="1400" spc="50" dirty="0">
                          <a:solidFill>
                            <a:srgbClr val="455564"/>
                          </a:solidFill>
                          <a:latin typeface="Open Sans Light" charset="0"/>
                          <a:ea typeface="Open Sans Light" charset="0"/>
                          <a:cs typeface="Open Sans Light" charset="0"/>
                        </a:rPr>
                        <a:t>Gabe Carreras</a:t>
                      </a:r>
                    </a:p>
                    <a:p>
                      <a:pPr marL="377181" lvl="1" algn="l" defTabSz="754362" rtl="0" eaLnBrk="1" latinLnBrk="0" hangingPunct="1">
                        <a:lnSpc>
                          <a:spcPts val="1800"/>
                        </a:lnSpc>
                      </a:pPr>
                      <a:r>
                        <a:rPr lang="en-US" sz="1100" b="0" i="0" kern="1200" spc="50" dirty="0">
                          <a:solidFill>
                            <a:srgbClr val="99A3AD"/>
                          </a:solidFill>
                          <a:latin typeface="Open Sans" charset="0"/>
                          <a:ea typeface="Open Sans" charset="0"/>
                          <a:cs typeface="Open Sans" charset="0"/>
                          <a:hlinkClick r:id="rId9"/>
                        </a:rPr>
                        <a:t>GCARRERAS</a:t>
                      </a:r>
                      <a:r>
                        <a:rPr lang="en-US" sz="1200" b="0" i="0" kern="1200" spc="50" dirty="0">
                          <a:solidFill>
                            <a:srgbClr val="99A3AD"/>
                          </a:solidFill>
                          <a:latin typeface="Open Sans" charset="0"/>
                          <a:ea typeface="Open Sans" charset="0"/>
                          <a:cs typeface="Open Sans" charset="0"/>
                          <a:hlinkClick r:id="rId9"/>
                        </a:rPr>
                        <a:t>@CARTERA.COM</a:t>
                      </a:r>
                      <a:endParaRPr lang="en-US" sz="1200" b="0" i="0" kern="1200" spc="50" dirty="0">
                        <a:solidFill>
                          <a:srgbClr val="99A3AD"/>
                        </a:solidFill>
                        <a:latin typeface="Open Sans" charset="0"/>
                        <a:ea typeface="Open Sans" charset="0"/>
                        <a:cs typeface="Open Sans" charset="0"/>
                      </a:endParaRPr>
                    </a:p>
                    <a:p>
                      <a:pPr marL="377181" lvl="1" algn="l" defTabSz="754362" rtl="0" eaLnBrk="1" latinLnBrk="0" hangingPunct="1">
                        <a:lnSpc>
                          <a:spcPts val="1800"/>
                        </a:lnSpc>
                      </a:pPr>
                      <a:r>
                        <a:rPr lang="en-US" sz="1200" b="0" i="0" kern="1200" spc="50" dirty="0">
                          <a:solidFill>
                            <a:srgbClr val="758B99"/>
                          </a:solidFill>
                          <a:latin typeface="Open Sans" charset="0"/>
                          <a:ea typeface="Open Sans" charset="0"/>
                          <a:cs typeface="Open Sans" charset="0"/>
                        </a:rPr>
                        <a:t>781.541.3809</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Books, Movies,</a:t>
                      </a:r>
                      <a:r>
                        <a:rPr lang="en-US" sz="1400" spc="50" baseline="0" dirty="0">
                          <a:solidFill>
                            <a:srgbClr val="E4213B"/>
                          </a:solidFill>
                          <a:latin typeface="Open Sans Light" charset="0"/>
                          <a:ea typeface="Open Sans Light" charset="0"/>
                          <a:cs typeface="Open Sans Light" charset="0"/>
                        </a:rPr>
                        <a:t> </a:t>
                      </a:r>
                      <a:r>
                        <a:rPr lang="en-US" sz="1400" spc="50" dirty="0">
                          <a:solidFill>
                            <a:srgbClr val="E4213B"/>
                          </a:solidFill>
                          <a:latin typeface="Open Sans Light" charset="0"/>
                          <a:ea typeface="Open Sans Light" charset="0"/>
                          <a:cs typeface="Open Sans Light" charset="0"/>
                        </a:rPr>
                        <a:t>Music, </a:t>
                      </a:r>
                    </a:p>
                    <a:p>
                      <a:pPr algn="r">
                        <a:lnSpc>
                          <a:spcPts val="1800"/>
                        </a:lnSpc>
                      </a:pPr>
                      <a:r>
                        <a:rPr lang="en-US" sz="1400" spc="50" dirty="0">
                          <a:solidFill>
                            <a:srgbClr val="E4213B"/>
                          </a:solidFill>
                          <a:latin typeface="Open Sans Light" charset="0"/>
                          <a:ea typeface="Open Sans Light" charset="0"/>
                          <a:cs typeface="Open Sans Light" charset="0"/>
                        </a:rPr>
                        <a:t>Babies, Kids, Toys, Services, Pets</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9525" cap="flat" cmpd="sng" algn="ctr">
                      <a:solidFill>
                        <a:srgbClr val="D2D8D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3447616"/>
                  </a:ext>
                </a:extLst>
              </a:tr>
              <a:tr h="827392">
                <a:tc>
                  <a:txBody>
                    <a:bodyPr/>
                    <a:lstStyle/>
                    <a:p>
                      <a:pPr>
                        <a:lnSpc>
                          <a:spcPts val="1800"/>
                        </a:lnSpc>
                      </a:pPr>
                      <a:r>
                        <a:rPr lang="en-US" sz="1400" spc="50" dirty="0">
                          <a:solidFill>
                            <a:srgbClr val="455564"/>
                          </a:solidFill>
                          <a:latin typeface="Open Sans Light" charset="0"/>
                          <a:ea typeface="Open Sans Light" charset="0"/>
                          <a:cs typeface="Open Sans Light" charset="0"/>
                        </a:rPr>
                        <a:t>Eric Peck</a:t>
                      </a:r>
                    </a:p>
                    <a:p>
                      <a:pPr marL="377181" lvl="1" algn="l" defTabSz="754362" rtl="0" eaLnBrk="1" latinLnBrk="0" hangingPunct="1">
                        <a:lnSpc>
                          <a:spcPts val="1800"/>
                        </a:lnSpc>
                      </a:pPr>
                      <a:r>
                        <a:rPr lang="it-IT" sz="1200" b="0" i="0" kern="1200" spc="50" dirty="0">
                          <a:solidFill>
                            <a:srgbClr val="99A3AD"/>
                          </a:solidFill>
                          <a:latin typeface="Open Sans" charset="0"/>
                          <a:ea typeface="Open Sans" charset="0"/>
                          <a:cs typeface="Open Sans" charset="0"/>
                          <a:hlinkClick r:id="rId10"/>
                        </a:rPr>
                        <a:t>EPECK@CARTERA.COM</a:t>
                      </a:r>
                      <a:endParaRPr lang="it-IT" sz="1200" b="0" i="0" kern="1200" spc="50" dirty="0">
                        <a:solidFill>
                          <a:srgbClr val="99A3AD"/>
                        </a:solidFill>
                        <a:latin typeface="Open Sans" charset="0"/>
                        <a:ea typeface="Open Sans" charset="0"/>
                        <a:cs typeface="Open Sans" charset="0"/>
                      </a:endParaRPr>
                    </a:p>
                    <a:p>
                      <a:pPr marL="377181" lvl="1" algn="l" defTabSz="754362" rtl="0" eaLnBrk="1" latinLnBrk="0" hangingPunct="1">
                        <a:lnSpc>
                          <a:spcPts val="1800"/>
                        </a:lnSpc>
                      </a:pPr>
                      <a:r>
                        <a:rPr lang="it-IT" sz="1200" b="0" i="0" kern="1200" spc="50" dirty="0">
                          <a:solidFill>
                            <a:srgbClr val="758B99"/>
                          </a:solidFill>
                          <a:latin typeface="Open Sans" charset="0"/>
                          <a:ea typeface="Open Sans" charset="0"/>
                          <a:cs typeface="Open Sans" charset="0"/>
                        </a:rPr>
                        <a:t>781.541.3853</a:t>
                      </a: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ts val="1800"/>
                        </a:lnSpc>
                      </a:pPr>
                      <a:r>
                        <a:rPr lang="en-US" sz="1400" spc="50" dirty="0">
                          <a:solidFill>
                            <a:srgbClr val="E4213B"/>
                          </a:solidFill>
                          <a:latin typeface="Open Sans Light" charset="0"/>
                          <a:ea typeface="Open Sans Light" charset="0"/>
                          <a:cs typeface="Open Sans Light" charset="0"/>
                        </a:rPr>
                        <a:t>Shoes,</a:t>
                      </a:r>
                      <a:r>
                        <a:rPr lang="en-US" sz="1400" spc="50" baseline="0" dirty="0">
                          <a:solidFill>
                            <a:srgbClr val="E4213B"/>
                          </a:solidFill>
                          <a:latin typeface="Open Sans Light" charset="0"/>
                          <a:ea typeface="Open Sans Light" charset="0"/>
                          <a:cs typeface="Open Sans Light" charset="0"/>
                        </a:rPr>
                        <a:t> </a:t>
                      </a:r>
                      <a:r>
                        <a:rPr lang="en-US" sz="1400" spc="50" dirty="0">
                          <a:solidFill>
                            <a:srgbClr val="E4213B"/>
                          </a:solidFill>
                          <a:latin typeface="Open Sans Light" charset="0"/>
                          <a:ea typeface="Open Sans Light" charset="0"/>
                          <a:cs typeface="Open Sans Light" charset="0"/>
                        </a:rPr>
                        <a:t>Accessories, Entertainment, Jewelry,</a:t>
                      </a:r>
                      <a:r>
                        <a:rPr lang="en-US" sz="1400" spc="50" baseline="0" dirty="0">
                          <a:solidFill>
                            <a:srgbClr val="E4213B"/>
                          </a:solidFill>
                          <a:latin typeface="Open Sans Light" charset="0"/>
                          <a:ea typeface="Open Sans Light" charset="0"/>
                          <a:cs typeface="Open Sans Light" charset="0"/>
                        </a:rPr>
                        <a:t> </a:t>
                      </a:r>
                      <a:r>
                        <a:rPr lang="en-US" sz="1400" spc="50" dirty="0">
                          <a:solidFill>
                            <a:srgbClr val="E4213B"/>
                          </a:solidFill>
                          <a:latin typeface="Open Sans Light" charset="0"/>
                          <a:ea typeface="Open Sans Light" charset="0"/>
                          <a:cs typeface="Open Sans Light" charset="0"/>
                        </a:rPr>
                        <a:t>Travel,</a:t>
                      </a:r>
                      <a:r>
                        <a:rPr lang="en-US" sz="1400" spc="50" baseline="0" dirty="0">
                          <a:solidFill>
                            <a:srgbClr val="E4213B"/>
                          </a:solidFill>
                          <a:latin typeface="Open Sans Light" charset="0"/>
                          <a:ea typeface="Open Sans Light" charset="0"/>
                          <a:cs typeface="Open Sans Light" charset="0"/>
                        </a:rPr>
                        <a:t> </a:t>
                      </a:r>
                      <a:r>
                        <a:rPr lang="en-US" sz="1400" spc="50" dirty="0">
                          <a:solidFill>
                            <a:srgbClr val="E4213B"/>
                          </a:solidFill>
                          <a:latin typeface="Open Sans Light" charset="0"/>
                          <a:ea typeface="Open Sans Light" charset="0"/>
                          <a:cs typeface="Open Sans Light" charset="0"/>
                        </a:rPr>
                        <a:t>Watches, Auto</a:t>
                      </a:r>
                      <a:endParaRPr lang="en-US" sz="1400" spc="50" baseline="0" dirty="0">
                        <a:solidFill>
                          <a:srgbClr val="E4213B"/>
                        </a:solidFill>
                        <a:latin typeface="Open Sans Light" charset="0"/>
                        <a:ea typeface="Open Sans Light" charset="0"/>
                        <a:cs typeface="Open Sans Light" charset="0"/>
                      </a:endParaRPr>
                    </a:p>
                  </a:txBody>
                  <a:tcPr marL="0" marR="0" marT="118872" marB="11887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D2D8D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207614"/>
                  </a:ext>
                </a:extLst>
              </a:tr>
            </a:tbl>
          </a:graphicData>
        </a:graphic>
      </p:graphicFrame>
      <p:sp>
        <p:nvSpPr>
          <p:cNvPr id="7" name="Rectangle 6">
            <a:extLst>
              <a:ext uri="{FF2B5EF4-FFF2-40B4-BE49-F238E27FC236}">
                <a16:creationId xmlns:a16="http://schemas.microsoft.com/office/drawing/2014/main" id="{75FE4ED3-BE07-4F65-84C2-BD72E65D43DC}"/>
              </a:ext>
            </a:extLst>
          </p:cNvPr>
          <p:cNvSpPr/>
          <p:nvPr/>
        </p:nvSpPr>
        <p:spPr>
          <a:xfrm>
            <a:off x="407514" y="1855961"/>
            <a:ext cx="4599748" cy="2000548"/>
          </a:xfrm>
          <a:prstGeom prst="rect">
            <a:avLst/>
          </a:prstGeom>
        </p:spPr>
        <p:txBody>
          <a:bodyPr wrap="square">
            <a:spAutoFit/>
          </a:bodyPr>
          <a:lstStyle/>
          <a:p>
            <a:pPr>
              <a:spcAft>
                <a:spcPts val="1200"/>
              </a:spcAft>
            </a:pPr>
            <a:r>
              <a:rPr lang="en-US" sz="1600" spc="110" dirty="0">
                <a:solidFill>
                  <a:srgbClr val="E42237"/>
                </a:solidFill>
                <a:latin typeface="Helvetica" panose="020B0604020202020204" pitchFamily="34" charset="0"/>
                <a:ea typeface="Calibri" panose="020F0502020204030204" pitchFamily="34" charset="0"/>
                <a:cs typeface="Helvetica" panose="020B0604020202020204" pitchFamily="34" charset="0"/>
              </a:rPr>
              <a:t>Margaret Youngers</a:t>
            </a:r>
            <a:br>
              <a:rPr lang="en-US" sz="1600" spc="110" dirty="0">
                <a:solidFill>
                  <a:srgbClr val="BBC1C4"/>
                </a:solidFill>
                <a:latin typeface="Helvetica" panose="020B0604020202020204" pitchFamily="34" charset="0"/>
                <a:ea typeface="Calibri" panose="020F0502020204030204" pitchFamily="34" charset="0"/>
                <a:cs typeface="Helvetica" panose="020B0604020202020204" pitchFamily="34" charset="0"/>
              </a:rPr>
            </a:br>
            <a:r>
              <a:rPr lang="en-US" sz="1600" spc="110" dirty="0">
                <a:solidFill>
                  <a:srgbClr val="758695"/>
                </a:solidFill>
                <a:latin typeface="Helvetica" panose="020B0604020202020204" pitchFamily="34" charset="0"/>
                <a:ea typeface="Calibri" panose="020F0502020204030204" pitchFamily="34" charset="0"/>
                <a:cs typeface="Helvetica" panose="020B0604020202020204" pitchFamily="34" charset="0"/>
              </a:rPr>
              <a:t>Vice President, Merchant Development</a:t>
            </a:r>
            <a:br>
              <a:rPr lang="en-US" sz="1600" spc="110" dirty="0">
                <a:solidFill>
                  <a:srgbClr val="758695"/>
                </a:solidFill>
                <a:latin typeface="Helvetica" panose="020B0604020202020204" pitchFamily="34" charset="0"/>
                <a:ea typeface="Calibri" panose="020F0502020204030204" pitchFamily="34" charset="0"/>
                <a:cs typeface="Helvetica" panose="020B0604020202020204" pitchFamily="34" charset="0"/>
              </a:rPr>
            </a:br>
            <a:r>
              <a:rPr lang="en-US" spc="110" dirty="0">
                <a:solidFill>
                  <a:srgbClr val="E42237"/>
                </a:solidFill>
                <a:latin typeface="Helvetica" panose="020B0604020202020204" pitchFamily="34" charset="0"/>
                <a:ea typeface="Calibri" panose="020F0502020204030204" pitchFamily="34" charset="0"/>
                <a:cs typeface="Helvetica" panose="020B0604020202020204" pitchFamily="34" charset="0"/>
              </a:rPr>
              <a:t>e </a:t>
            </a:r>
            <a:r>
              <a:rPr lang="en-US" u="sng" cap="small" dirty="0">
                <a:solidFill>
                  <a:srgbClr val="415961"/>
                </a:solidFill>
                <a:latin typeface="Helvetica" panose="020B0604020202020204" pitchFamily="34" charset="0"/>
                <a:ea typeface="Calibri" panose="020F0502020204030204" pitchFamily="34" charset="0"/>
                <a:cs typeface="Helvetica" panose="020B0604020202020204" pitchFamily="34" charset="0"/>
                <a:hlinkClick r:id="rId11"/>
              </a:rPr>
              <a:t>myoungers@cartera.com</a:t>
            </a:r>
            <a:br>
              <a:rPr lang="en-US" sz="1600" u="sng" cap="small" spc="110" dirty="0">
                <a:solidFill>
                  <a:srgbClr val="E42237"/>
                </a:solidFill>
                <a:latin typeface="Helvetica" panose="020B0604020202020204" pitchFamily="34" charset="0"/>
                <a:ea typeface="Calibri" panose="020F0502020204030204" pitchFamily="34" charset="0"/>
                <a:cs typeface="Helvetica" panose="020B0604020202020204" pitchFamily="34" charset="0"/>
              </a:rPr>
            </a:br>
            <a:r>
              <a:rPr lang="en-US" sz="1600" spc="110" dirty="0">
                <a:solidFill>
                  <a:srgbClr val="E42237"/>
                </a:solidFill>
                <a:latin typeface="Helvetica" panose="020B0604020202020204" pitchFamily="34" charset="0"/>
                <a:ea typeface="Times New Roman" panose="02020603050405020304" pitchFamily="18" charset="0"/>
              </a:rPr>
              <a:t>t </a:t>
            </a:r>
            <a:r>
              <a:rPr lang="en-US" sz="1600" spc="110" dirty="0">
                <a:solidFill>
                  <a:srgbClr val="758695"/>
                </a:solidFill>
                <a:latin typeface="Helvetica" panose="020B0604020202020204" pitchFamily="34" charset="0"/>
                <a:ea typeface="Times New Roman" panose="02020603050405020304" pitchFamily="18" charset="0"/>
              </a:rPr>
              <a:t>781.541.6876</a:t>
            </a:r>
            <a:br>
              <a:rPr lang="en-US" sz="1600" spc="110" dirty="0">
                <a:solidFill>
                  <a:srgbClr val="758695"/>
                </a:solidFill>
                <a:latin typeface="Helvetica" panose="020B0604020202020204" pitchFamily="34" charset="0"/>
                <a:ea typeface="Times New Roman" panose="02020603050405020304" pitchFamily="18" charset="0"/>
              </a:rPr>
            </a:br>
            <a:endParaRPr lang="en-US" sz="1600" dirty="0"/>
          </a:p>
          <a:p>
            <a:pPr>
              <a:spcAft>
                <a:spcPts val="1200"/>
              </a:spcAft>
            </a:pPr>
            <a:br>
              <a:rPr lang="en-US" sz="1600" spc="110" dirty="0">
                <a:solidFill>
                  <a:srgbClr val="758695"/>
                </a:solidFill>
                <a:latin typeface="Helvetica" panose="020B0604020202020204" pitchFamily="34" charset="0"/>
                <a:ea typeface="Calibri" panose="020F0502020204030204" pitchFamily="34" charset="0"/>
                <a:cs typeface="Helvetica" panose="020B0604020202020204" pitchFamily="34" charset="0"/>
              </a:rPr>
            </a:b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p:txBody>
      </p:sp>
      <p:sp>
        <p:nvSpPr>
          <p:cNvPr id="13" name="Rectangle 12">
            <a:extLst>
              <a:ext uri="{FF2B5EF4-FFF2-40B4-BE49-F238E27FC236}">
                <a16:creationId xmlns:a16="http://schemas.microsoft.com/office/drawing/2014/main" id="{37E4EBA5-F233-4AB5-862E-442536347EE1}"/>
              </a:ext>
            </a:extLst>
          </p:cNvPr>
          <p:cNvSpPr/>
          <p:nvPr/>
        </p:nvSpPr>
        <p:spPr>
          <a:xfrm>
            <a:off x="407514" y="3493139"/>
            <a:ext cx="5023830" cy="1292662"/>
          </a:xfrm>
          <a:prstGeom prst="rect">
            <a:avLst/>
          </a:prstGeom>
        </p:spPr>
        <p:txBody>
          <a:bodyPr wrap="square">
            <a:spAutoFit/>
          </a:bodyPr>
          <a:lstStyle/>
          <a:p>
            <a:r>
              <a:rPr lang="en-US" sz="1600" spc="110" dirty="0">
                <a:solidFill>
                  <a:srgbClr val="E42237"/>
                </a:solidFill>
                <a:latin typeface="Helvetica" panose="020B0604020202020204" pitchFamily="34" charset="0"/>
                <a:ea typeface="Times New Roman" panose="02020603050405020304" pitchFamily="18" charset="0"/>
                <a:cs typeface="Times New Roman" panose="02020603050405020304" pitchFamily="18" charset="0"/>
              </a:rPr>
              <a:t>Tony Buglione</a:t>
            </a:r>
            <a:br>
              <a:rPr lang="en-US" sz="1400" spc="110" dirty="0">
                <a:solidFill>
                  <a:srgbClr val="BBC1C4"/>
                </a:solidFill>
                <a:latin typeface="Helvetica" panose="020B0604020202020204" pitchFamily="34" charset="0"/>
                <a:ea typeface="Times New Roman" panose="02020603050405020304" pitchFamily="18" charset="0"/>
                <a:cs typeface="Times New Roman" panose="02020603050405020304" pitchFamily="18" charset="0"/>
              </a:rPr>
            </a:br>
            <a:r>
              <a:rPr lang="en-US" sz="1600" spc="110" dirty="0">
                <a:solidFill>
                  <a:schemeClr val="bg1">
                    <a:lumMod val="50000"/>
                  </a:schemeClr>
                </a:solidFill>
                <a:latin typeface="Helvetica" panose="020B0604020202020204" pitchFamily="34" charset="0"/>
                <a:ea typeface="Times New Roman" panose="02020603050405020304" pitchFamily="18" charset="0"/>
                <a:cs typeface="Times New Roman" panose="02020603050405020304" pitchFamily="18" charset="0"/>
              </a:rPr>
              <a:t>Sr. Director, Business Development</a:t>
            </a:r>
            <a:br>
              <a:rPr lang="en-US" sz="1400" spc="110" dirty="0">
                <a:solidFill>
                  <a:srgbClr val="44546A"/>
                </a:solidFill>
                <a:latin typeface="Helvetica" panose="020B0604020202020204" pitchFamily="34" charset="0"/>
                <a:ea typeface="Times New Roman" panose="02020603050405020304" pitchFamily="18" charset="0"/>
                <a:cs typeface="Times New Roman" panose="02020603050405020304" pitchFamily="18" charset="0"/>
              </a:rPr>
            </a:br>
            <a:r>
              <a:rPr lang="en-US" sz="1400" spc="110" dirty="0">
                <a:solidFill>
                  <a:srgbClr val="E42237"/>
                </a:solidFill>
                <a:latin typeface="Helvetica" panose="020B0604020202020204" pitchFamily="34" charset="0"/>
                <a:ea typeface="Times New Roman" panose="02020603050405020304" pitchFamily="18" charset="0"/>
              </a:rPr>
              <a:t>e </a:t>
            </a:r>
            <a:r>
              <a:rPr lang="en-US" sz="1400" u="sng" spc="110" dirty="0">
                <a:solidFill>
                  <a:srgbClr val="0563C1"/>
                </a:solidFill>
                <a:latin typeface="Helvetica" panose="020B0604020202020204" pitchFamily="34" charset="0"/>
                <a:ea typeface="Times New Roman" panose="02020603050405020304" pitchFamily="18" charset="0"/>
                <a:hlinkClick r:id="rId12"/>
              </a:rPr>
              <a:t>TBUGLIONE@CARTERA.COM</a:t>
            </a:r>
            <a:endParaRPr lang="en-US" sz="1400" u="sng" spc="110" dirty="0">
              <a:solidFill>
                <a:srgbClr val="0563C1"/>
              </a:solidFill>
              <a:latin typeface="Helvetica" panose="020B0604020202020204" pitchFamily="34" charset="0"/>
              <a:ea typeface="Times New Roman" panose="02020603050405020304" pitchFamily="18" charset="0"/>
            </a:endParaRPr>
          </a:p>
          <a:p>
            <a:r>
              <a:rPr lang="en-US" sz="1600" spc="110" dirty="0">
                <a:solidFill>
                  <a:srgbClr val="E42237"/>
                </a:solidFill>
                <a:latin typeface="Helvetica" panose="020B0604020202020204" pitchFamily="34" charset="0"/>
                <a:ea typeface="Times New Roman" panose="02020603050405020304" pitchFamily="18" charset="0"/>
              </a:rPr>
              <a:t>t </a:t>
            </a:r>
            <a:r>
              <a:rPr lang="en-US" sz="1600" spc="110" dirty="0">
                <a:solidFill>
                  <a:srgbClr val="758695"/>
                </a:solidFill>
                <a:latin typeface="Helvetica" panose="020B0604020202020204" pitchFamily="34" charset="0"/>
                <a:ea typeface="Times New Roman" panose="02020603050405020304" pitchFamily="18" charset="0"/>
              </a:rPr>
              <a:t>781.541.3821</a:t>
            </a:r>
            <a:br>
              <a:rPr lang="en-US" sz="1400" spc="110" dirty="0">
                <a:solidFill>
                  <a:srgbClr val="758695"/>
                </a:solidFill>
                <a:latin typeface="Helvetica" panose="020B0604020202020204" pitchFamily="34" charset="0"/>
                <a:ea typeface="Times New Roman" panose="02020603050405020304" pitchFamily="18" charset="0"/>
              </a:rPr>
            </a:br>
            <a:endParaRPr lang="en-US" sz="1400" dirty="0"/>
          </a:p>
        </p:txBody>
      </p:sp>
      <p:sp>
        <p:nvSpPr>
          <p:cNvPr id="14" name="Content Placeholder 2">
            <a:extLst>
              <a:ext uri="{FF2B5EF4-FFF2-40B4-BE49-F238E27FC236}">
                <a16:creationId xmlns:a16="http://schemas.microsoft.com/office/drawing/2014/main" id="{13E5B296-F6D5-4C2D-87D1-4FE11681A2BD}"/>
              </a:ext>
            </a:extLst>
          </p:cNvPr>
          <p:cNvSpPr>
            <a:spLocks noGrp="1"/>
          </p:cNvSpPr>
          <p:nvPr>
            <p:ph idx="1"/>
          </p:nvPr>
        </p:nvSpPr>
        <p:spPr>
          <a:xfrm>
            <a:off x="5953028" y="50685"/>
            <a:ext cx="2148235" cy="395398"/>
          </a:xfrm>
        </p:spPr>
        <p:txBody>
          <a:bodyPr>
            <a:noAutofit/>
          </a:bodyPr>
          <a:lstStyle/>
          <a:p>
            <a:pPr marL="0" indent="0">
              <a:lnSpc>
                <a:spcPct val="150000"/>
              </a:lnSpc>
              <a:buNone/>
            </a:pPr>
            <a:r>
              <a:rPr lang="en-US" sz="1600" b="1" dirty="0">
                <a:solidFill>
                  <a:schemeClr val="bg1">
                    <a:lumMod val="50000"/>
                  </a:schemeClr>
                </a:solidFill>
                <a:latin typeface="Open Sans" panose="020B0606030504020204" pitchFamily="34" charset="0"/>
              </a:rPr>
              <a:t>Account Manager</a:t>
            </a:r>
            <a:endParaRPr lang="en-US" sz="1400" b="1" dirty="0">
              <a:solidFill>
                <a:schemeClr val="bg1">
                  <a:lumMod val="50000"/>
                </a:schemeClr>
              </a:solidFill>
              <a:latin typeface="Open Sans" panose="020B0606030504020204" pitchFamily="34" charset="0"/>
            </a:endParaRPr>
          </a:p>
        </p:txBody>
      </p:sp>
      <p:sp>
        <p:nvSpPr>
          <p:cNvPr id="15" name="Content Placeholder 2">
            <a:extLst>
              <a:ext uri="{FF2B5EF4-FFF2-40B4-BE49-F238E27FC236}">
                <a16:creationId xmlns:a16="http://schemas.microsoft.com/office/drawing/2014/main" id="{DA2A2D31-74FF-4876-9E54-81AF7CC05396}"/>
              </a:ext>
            </a:extLst>
          </p:cNvPr>
          <p:cNvSpPr txBox="1">
            <a:spLocks/>
          </p:cNvSpPr>
          <p:nvPr/>
        </p:nvSpPr>
        <p:spPr>
          <a:xfrm>
            <a:off x="9893201" y="90185"/>
            <a:ext cx="2148235" cy="395398"/>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1600" b="1">
                <a:solidFill>
                  <a:schemeClr val="bg1">
                    <a:lumMod val="50000"/>
                  </a:schemeClr>
                </a:solidFill>
                <a:latin typeface="Open Sans" panose="020B0606030504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Categories</a:t>
            </a:r>
          </a:p>
        </p:txBody>
      </p:sp>
    </p:spTree>
    <p:extLst>
      <p:ext uri="{BB962C8B-B14F-4D97-AF65-F5344CB8AC3E}">
        <p14:creationId xmlns:p14="http://schemas.microsoft.com/office/powerpoint/2010/main" val="106675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Cartera Best Practices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15</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8" y="762717"/>
            <a:ext cx="7009412"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What does the merchant need to do to be successful with Cartera?</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sp>
        <p:nvSpPr>
          <p:cNvPr id="2" name="TextBox 1">
            <a:extLst>
              <a:ext uri="{FF2B5EF4-FFF2-40B4-BE49-F238E27FC236}">
                <a16:creationId xmlns:a16="http://schemas.microsoft.com/office/drawing/2014/main" id="{B659D38E-368E-4340-94D1-AA0FBB4752E7}"/>
              </a:ext>
            </a:extLst>
          </p:cNvPr>
          <p:cNvSpPr txBox="1"/>
          <p:nvPr/>
        </p:nvSpPr>
        <p:spPr>
          <a:xfrm>
            <a:off x="1601915" y="1729553"/>
            <a:ext cx="4098726" cy="1508105"/>
          </a:xfrm>
          <a:prstGeom prst="rect">
            <a:avLst/>
          </a:prstGeom>
          <a:ln>
            <a:solidFill>
              <a:srgbClr val="D0202E"/>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TRACKING</a:t>
            </a:r>
          </a:p>
          <a:p>
            <a:pPr algn="ctr"/>
            <a:r>
              <a:rPr lang="en-US" sz="1400" dirty="0"/>
              <a:t>At the center of all our client relationships, tracking transactions is key. From desktop to mobile tracking, our clients take their promise to their members very serious and it is paramount to our success.</a:t>
            </a:r>
          </a:p>
          <a:p>
            <a:pPr algn="ctr"/>
            <a:endParaRPr lang="en-US" dirty="0"/>
          </a:p>
        </p:txBody>
      </p:sp>
      <p:sp>
        <p:nvSpPr>
          <p:cNvPr id="15" name="TextBox 14">
            <a:extLst>
              <a:ext uri="{FF2B5EF4-FFF2-40B4-BE49-F238E27FC236}">
                <a16:creationId xmlns:a16="http://schemas.microsoft.com/office/drawing/2014/main" id="{3D6F40FE-5851-4ED5-9702-8337742C01FD}"/>
              </a:ext>
            </a:extLst>
          </p:cNvPr>
          <p:cNvSpPr txBox="1"/>
          <p:nvPr/>
        </p:nvSpPr>
        <p:spPr>
          <a:xfrm>
            <a:off x="6203576" y="1740361"/>
            <a:ext cx="4098726" cy="1569660"/>
          </a:xfrm>
          <a:prstGeom prst="rect">
            <a:avLst/>
          </a:prstGeom>
          <a:ln>
            <a:solidFill>
              <a:srgbClr val="D0202E"/>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COMMISSION PAYMENTS</a:t>
            </a:r>
          </a:p>
          <a:p>
            <a:pPr algn="ctr"/>
            <a:r>
              <a:rPr lang="en-US" sz="1400" dirty="0"/>
              <a:t>Accurate and timely commission payments are critical to our success in rewarding our members and maintaining client SLAs.                                     </a:t>
            </a:r>
            <a:endParaRPr lang="en-US" dirty="0"/>
          </a:p>
          <a:p>
            <a:pPr algn="ctr"/>
            <a:endParaRPr lang="en-US" dirty="0"/>
          </a:p>
          <a:p>
            <a:pPr algn="ctr"/>
            <a:endParaRPr lang="en-US" dirty="0"/>
          </a:p>
        </p:txBody>
      </p:sp>
      <p:sp>
        <p:nvSpPr>
          <p:cNvPr id="16" name="TextBox 15">
            <a:extLst>
              <a:ext uri="{FF2B5EF4-FFF2-40B4-BE49-F238E27FC236}">
                <a16:creationId xmlns:a16="http://schemas.microsoft.com/office/drawing/2014/main" id="{0D3FB6E4-C53D-4F7C-9522-12EEDDCC1F2D}"/>
              </a:ext>
            </a:extLst>
          </p:cNvPr>
          <p:cNvSpPr txBox="1"/>
          <p:nvPr/>
        </p:nvSpPr>
        <p:spPr>
          <a:xfrm>
            <a:off x="1601915" y="3443412"/>
            <a:ext cx="4116655" cy="1446550"/>
          </a:xfrm>
          <a:prstGeom prst="rect">
            <a:avLst/>
          </a:prstGeom>
          <a:ln>
            <a:solidFill>
              <a:srgbClr val="D0202E"/>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PROCESSING RETURNS</a:t>
            </a:r>
          </a:p>
          <a:p>
            <a:pPr algn="ctr"/>
            <a:r>
              <a:rPr lang="en-US" sz="1400" dirty="0"/>
              <a:t>To ensure accurate rewarding and commission payments, it’s important to process returns. Gamers and fraudsters are always looking to take advantage and one way to combat is to process returns in timely manner.</a:t>
            </a:r>
          </a:p>
        </p:txBody>
      </p:sp>
      <p:sp>
        <p:nvSpPr>
          <p:cNvPr id="17" name="TextBox 16">
            <a:extLst>
              <a:ext uri="{FF2B5EF4-FFF2-40B4-BE49-F238E27FC236}">
                <a16:creationId xmlns:a16="http://schemas.microsoft.com/office/drawing/2014/main" id="{CD90E164-B086-4E21-A48D-034EB858FB63}"/>
              </a:ext>
            </a:extLst>
          </p:cNvPr>
          <p:cNvSpPr txBox="1"/>
          <p:nvPr/>
        </p:nvSpPr>
        <p:spPr>
          <a:xfrm>
            <a:off x="6203576" y="3438312"/>
            <a:ext cx="4131817" cy="1446550"/>
          </a:xfrm>
          <a:prstGeom prst="rect">
            <a:avLst/>
          </a:prstGeom>
          <a:ln>
            <a:solidFill>
              <a:srgbClr val="D0202E"/>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TIMELY OIM REVIEW</a:t>
            </a:r>
          </a:p>
          <a:p>
            <a:pPr algn="ctr"/>
            <a:r>
              <a:rPr lang="en-US" sz="1400" dirty="0"/>
              <a:t>Cartera runs Customer Care for several of our clients and under specific SLAs, it’s very important to make sure to review merchant Order Inquiries and respond to customer issues.</a:t>
            </a:r>
          </a:p>
          <a:p>
            <a:pPr algn="ctr"/>
            <a:endParaRPr lang="en-US" sz="1400" dirty="0"/>
          </a:p>
        </p:txBody>
      </p:sp>
      <p:sp>
        <p:nvSpPr>
          <p:cNvPr id="18" name="TextBox 17">
            <a:extLst>
              <a:ext uri="{FF2B5EF4-FFF2-40B4-BE49-F238E27FC236}">
                <a16:creationId xmlns:a16="http://schemas.microsoft.com/office/drawing/2014/main" id="{EB6C06CA-1467-4BCC-8785-01C3BE2B4BFF}"/>
              </a:ext>
            </a:extLst>
          </p:cNvPr>
          <p:cNvSpPr txBox="1"/>
          <p:nvPr/>
        </p:nvSpPr>
        <p:spPr>
          <a:xfrm>
            <a:off x="1601915" y="5061796"/>
            <a:ext cx="8733478" cy="1015663"/>
          </a:xfrm>
          <a:prstGeom prst="rect">
            <a:avLst/>
          </a:prstGeom>
          <a:ln>
            <a:solidFill>
              <a:srgbClr val="D0202E"/>
            </a:solidFill>
          </a:ln>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t>COMMUNICATION</a:t>
            </a:r>
            <a:endParaRPr lang="en-US" dirty="0"/>
          </a:p>
          <a:p>
            <a:pPr algn="ctr"/>
            <a:r>
              <a:rPr lang="en-US" sz="1400" dirty="0"/>
              <a:t>Across all the best practices identified, the key one that for Cartera is </a:t>
            </a:r>
            <a:r>
              <a:rPr lang="en-US" sz="1400" i="1" dirty="0"/>
              <a:t>communication</a:t>
            </a:r>
            <a:r>
              <a:rPr lang="en-US" sz="1400" dirty="0"/>
              <a:t>. If there is an issue or an error, we need to know about it and we can take the appropriate steps to resolve the issue or use processes internally to combat an issue.</a:t>
            </a:r>
          </a:p>
        </p:txBody>
      </p:sp>
    </p:spTree>
    <p:extLst>
      <p:ext uri="{BB962C8B-B14F-4D97-AF65-F5344CB8AC3E}">
        <p14:creationId xmlns:p14="http://schemas.microsoft.com/office/powerpoint/2010/main" val="216212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Client Requirements</a:t>
            </a:r>
          </a:p>
        </p:txBody>
      </p:sp>
      <p:sp>
        <p:nvSpPr>
          <p:cNvPr id="9" name="Content Placeholder 2">
            <a:extLst>
              <a:ext uri="{FF2B5EF4-FFF2-40B4-BE49-F238E27FC236}">
                <a16:creationId xmlns:a16="http://schemas.microsoft.com/office/drawing/2014/main" id="{4D289554-4D46-8A48-B67A-C00CEBD7318A}"/>
              </a:ext>
            </a:extLst>
          </p:cNvPr>
          <p:cNvSpPr>
            <a:spLocks noGrp="1"/>
          </p:cNvSpPr>
          <p:nvPr>
            <p:ph idx="1"/>
          </p:nvPr>
        </p:nvSpPr>
        <p:spPr>
          <a:xfrm>
            <a:off x="586712" y="2496801"/>
            <a:ext cx="11022582" cy="3814816"/>
          </a:xfrm>
        </p:spPr>
        <p:txBody>
          <a:bodyPr>
            <a:noAutofit/>
          </a:bodyPr>
          <a:lstStyle/>
          <a:p>
            <a:pPr marL="0" indent="0">
              <a:lnSpc>
                <a:spcPct val="150000"/>
              </a:lnSpc>
              <a:buNone/>
            </a:pPr>
            <a:r>
              <a:rPr lang="en-US" sz="1800" b="1" dirty="0">
                <a:latin typeface="Open Sans" panose="020B0606030504020204" pitchFamily="34" charset="0"/>
              </a:rPr>
              <a:t>Some client requirements or considerations:</a:t>
            </a:r>
          </a:p>
          <a:p>
            <a:pPr>
              <a:lnSpc>
                <a:spcPct val="150000"/>
              </a:lnSpc>
            </a:pPr>
            <a:r>
              <a:rPr lang="en-US" sz="1600" dirty="0">
                <a:latin typeface="Open Sans" panose="020B0606030504020204" pitchFamily="34" charset="0"/>
              </a:rPr>
              <a:t>Tracking across all devices – desktop, mobile, ITP, cross-device</a:t>
            </a:r>
            <a:endParaRPr lang="en-US" sz="1400" dirty="0">
              <a:latin typeface="Open Sans" panose="020B0606030504020204" pitchFamily="34" charset="0"/>
            </a:endParaRPr>
          </a:p>
          <a:p>
            <a:pPr>
              <a:lnSpc>
                <a:spcPct val="150000"/>
              </a:lnSpc>
            </a:pPr>
            <a:r>
              <a:rPr lang="en-US" sz="1600" dirty="0">
                <a:latin typeface="Open Sans" panose="020B0606030504020204" pitchFamily="34" charset="0"/>
                <a:ea typeface="Open Sans" panose="020B0606030504020204" pitchFamily="34" charset="0"/>
                <a:cs typeface="Open Sans" panose="020B0606030504020204" pitchFamily="34" charset="0"/>
              </a:rPr>
              <a:t>No delays in transaction processes – if issues, communication is important</a:t>
            </a:r>
            <a:endParaRPr lang="en-US" sz="1600" dirty="0">
              <a:latin typeface="Open Sans" panose="020B0606030504020204" pitchFamily="34" charset="0"/>
            </a:endParaRPr>
          </a:p>
          <a:p>
            <a:pPr>
              <a:lnSpc>
                <a:spcPct val="150000"/>
              </a:lnSpc>
            </a:pPr>
            <a:r>
              <a:rPr lang="en-US" sz="1600" dirty="0">
                <a:latin typeface="Open Sans" panose="020B0606030504020204" pitchFamily="34" charset="0"/>
              </a:rPr>
              <a:t>Brand considerations – does your brand align with theirs?</a:t>
            </a:r>
          </a:p>
          <a:p>
            <a:pPr>
              <a:lnSpc>
                <a:spcPct val="150000"/>
              </a:lnSpc>
            </a:pPr>
            <a:r>
              <a:rPr lang="en-US" sz="1600" dirty="0">
                <a:latin typeface="Open Sans" panose="020B0606030504020204" pitchFamily="34" charset="0"/>
              </a:rPr>
              <a:t>Gross commission requirement – 3% or higher is necessary to work with Cartera clients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16</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8" y="762717"/>
            <a:ext cx="7009412"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What requirements are needed to work with Cartera clients?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sp>
        <p:nvSpPr>
          <p:cNvPr id="15" name="Content Placeholder 2">
            <a:extLst>
              <a:ext uri="{FF2B5EF4-FFF2-40B4-BE49-F238E27FC236}">
                <a16:creationId xmlns:a16="http://schemas.microsoft.com/office/drawing/2014/main" id="{0366363D-163D-4AB8-9099-D75713B2A379}"/>
              </a:ext>
            </a:extLst>
          </p:cNvPr>
          <p:cNvSpPr txBox="1">
            <a:spLocks/>
          </p:cNvSpPr>
          <p:nvPr/>
        </p:nvSpPr>
        <p:spPr>
          <a:xfrm>
            <a:off x="503765" y="1540523"/>
            <a:ext cx="11184470" cy="928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1600" b="1" dirty="0">
                <a:latin typeface="Open Sans" panose="020B0606030504020204" pitchFamily="34" charset="0"/>
              </a:rPr>
              <a:t>Clients have the ability to choose who is included in their shopping program. Some considerations and processes are set but Cartera works tirelessly to include all merchants.</a:t>
            </a:r>
          </a:p>
        </p:txBody>
      </p:sp>
      <p:pic>
        <p:nvPicPr>
          <p:cNvPr id="16" name="Picture 15">
            <a:extLst>
              <a:ext uri="{FF2B5EF4-FFF2-40B4-BE49-F238E27FC236}">
                <a16:creationId xmlns:a16="http://schemas.microsoft.com/office/drawing/2014/main" id="{CC334D60-DD35-474A-A2B7-650F7F6DB8B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91043" y="5941710"/>
            <a:ext cx="1188721" cy="356617"/>
          </a:xfrm>
          <a:prstGeom prst="rect">
            <a:avLst/>
          </a:prstGeom>
        </p:spPr>
      </p:pic>
      <p:pic>
        <p:nvPicPr>
          <p:cNvPr id="17" name="Picture 16">
            <a:extLst>
              <a:ext uri="{FF2B5EF4-FFF2-40B4-BE49-F238E27FC236}">
                <a16:creationId xmlns:a16="http://schemas.microsoft.com/office/drawing/2014/main" id="{D79BC228-72E9-41DD-B9BF-E63A791CE6D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561069" y="5949115"/>
            <a:ext cx="1188721" cy="356616"/>
          </a:xfrm>
          <a:prstGeom prst="rect">
            <a:avLst/>
          </a:prstGeom>
        </p:spPr>
      </p:pic>
      <p:pic>
        <p:nvPicPr>
          <p:cNvPr id="18" name="Picture 17">
            <a:extLst>
              <a:ext uri="{FF2B5EF4-FFF2-40B4-BE49-F238E27FC236}">
                <a16:creationId xmlns:a16="http://schemas.microsoft.com/office/drawing/2014/main" id="{5CE4361D-3062-4351-9A5A-061C3B9BA96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33514" y="5990263"/>
            <a:ext cx="914401" cy="274320"/>
          </a:xfrm>
          <a:prstGeom prst="rect">
            <a:avLst/>
          </a:prstGeom>
        </p:spPr>
      </p:pic>
      <p:pic>
        <p:nvPicPr>
          <p:cNvPr id="19" name="Picture 18">
            <a:extLst>
              <a:ext uri="{FF2B5EF4-FFF2-40B4-BE49-F238E27FC236}">
                <a16:creationId xmlns:a16="http://schemas.microsoft.com/office/drawing/2014/main" id="{D2C95E17-A250-4708-9A7F-412F68FAA9C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23669" y="5927569"/>
            <a:ext cx="1188721" cy="356616"/>
          </a:xfrm>
          <a:prstGeom prst="rect">
            <a:avLst/>
          </a:prstGeom>
        </p:spPr>
      </p:pic>
      <p:pic>
        <p:nvPicPr>
          <p:cNvPr id="20" name="Picture 19">
            <a:extLst>
              <a:ext uri="{FF2B5EF4-FFF2-40B4-BE49-F238E27FC236}">
                <a16:creationId xmlns:a16="http://schemas.microsoft.com/office/drawing/2014/main" id="{D3965F63-80DE-456E-9453-8CA113DFE93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7589" y="5991678"/>
            <a:ext cx="914400" cy="274320"/>
          </a:xfrm>
          <a:prstGeom prst="rect">
            <a:avLst/>
          </a:prstGeom>
        </p:spPr>
      </p:pic>
      <p:pic>
        <p:nvPicPr>
          <p:cNvPr id="21" name="Picture 20">
            <a:extLst>
              <a:ext uri="{FF2B5EF4-FFF2-40B4-BE49-F238E27FC236}">
                <a16:creationId xmlns:a16="http://schemas.microsoft.com/office/drawing/2014/main" id="{4D7BA539-8FC1-4354-803D-AE8870C881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80789" y="6031715"/>
            <a:ext cx="914400" cy="155485"/>
          </a:xfrm>
          <a:prstGeom prst="rect">
            <a:avLst/>
          </a:prstGeom>
        </p:spPr>
      </p:pic>
      <p:pic>
        <p:nvPicPr>
          <p:cNvPr id="22" name="Picture 21">
            <a:extLst>
              <a:ext uri="{FF2B5EF4-FFF2-40B4-BE49-F238E27FC236}">
                <a16:creationId xmlns:a16="http://schemas.microsoft.com/office/drawing/2014/main" id="{7289B1FA-E985-459A-9B5A-FFE2EAF86A1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48597" y="5990263"/>
            <a:ext cx="914400" cy="274320"/>
          </a:xfrm>
          <a:prstGeom prst="rect">
            <a:avLst/>
          </a:prstGeom>
        </p:spPr>
      </p:pic>
      <p:pic>
        <p:nvPicPr>
          <p:cNvPr id="23" name="Picture 22">
            <a:extLst>
              <a:ext uri="{FF2B5EF4-FFF2-40B4-BE49-F238E27FC236}">
                <a16:creationId xmlns:a16="http://schemas.microsoft.com/office/drawing/2014/main" id="{D3AA4693-1A2C-4205-8597-B027802579E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91769" y="5900137"/>
            <a:ext cx="1371600" cy="411480"/>
          </a:xfrm>
          <a:prstGeom prst="rect">
            <a:avLst/>
          </a:prstGeom>
        </p:spPr>
      </p:pic>
      <p:pic>
        <p:nvPicPr>
          <p:cNvPr id="24" name="Picture 23">
            <a:extLst>
              <a:ext uri="{FF2B5EF4-FFF2-40B4-BE49-F238E27FC236}">
                <a16:creationId xmlns:a16="http://schemas.microsoft.com/office/drawing/2014/main" id="{4C308A2D-82F1-4B81-844A-94696B91465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21766" y="6059804"/>
            <a:ext cx="914400" cy="162838"/>
          </a:xfrm>
          <a:prstGeom prst="rect">
            <a:avLst/>
          </a:prstGeom>
        </p:spPr>
      </p:pic>
      <p:pic>
        <p:nvPicPr>
          <p:cNvPr id="25" name="Picture 24">
            <a:extLst>
              <a:ext uri="{FF2B5EF4-FFF2-40B4-BE49-F238E27FC236}">
                <a16:creationId xmlns:a16="http://schemas.microsoft.com/office/drawing/2014/main" id="{9FBFFD23-5B5C-4E17-833E-A2FFCEAE5B25}"/>
              </a:ext>
            </a:extLst>
          </p:cNvPr>
          <p:cNvPicPr>
            <a:picLocks noChangeAspect="1"/>
          </p:cNvPicPr>
          <p:nvPr/>
        </p:nvPicPr>
        <p:blipFill>
          <a:blip r:embed="rId13"/>
          <a:stretch>
            <a:fillRect/>
          </a:stretch>
        </p:blipFill>
        <p:spPr>
          <a:xfrm>
            <a:off x="8303266" y="6051450"/>
            <a:ext cx="1009010" cy="211908"/>
          </a:xfrm>
          <a:prstGeom prst="rect">
            <a:avLst/>
          </a:prstGeom>
        </p:spPr>
      </p:pic>
    </p:spTree>
    <p:extLst>
      <p:ext uri="{BB962C8B-B14F-4D97-AF65-F5344CB8AC3E}">
        <p14:creationId xmlns:p14="http://schemas.microsoft.com/office/powerpoint/2010/main" val="21152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75759-5863-FB42-85D1-8AA3089EFE94}"/>
              </a:ext>
            </a:extLst>
          </p:cNvPr>
          <p:cNvSpPr/>
          <p:nvPr/>
        </p:nvSpPr>
        <p:spPr>
          <a:xfrm>
            <a:off x="0" y="0"/>
            <a:ext cx="6096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A15B6-3380-3E44-B235-CA880CFB7568}"/>
              </a:ext>
            </a:extLst>
          </p:cNvPr>
          <p:cNvSpPr>
            <a:spLocks noGrp="1"/>
          </p:cNvSpPr>
          <p:nvPr>
            <p:ph type="title"/>
          </p:nvPr>
        </p:nvSpPr>
        <p:spPr>
          <a:xfrm>
            <a:off x="509156" y="365125"/>
            <a:ext cx="4396331" cy="107640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About us</a:t>
            </a:r>
          </a:p>
        </p:txBody>
      </p:sp>
      <p:sp>
        <p:nvSpPr>
          <p:cNvPr id="3" name="Content Placeholder 2">
            <a:extLst>
              <a:ext uri="{FF2B5EF4-FFF2-40B4-BE49-F238E27FC236}">
                <a16:creationId xmlns:a16="http://schemas.microsoft.com/office/drawing/2014/main" id="{624429A4-8049-034D-B861-0821CDDB8E46}"/>
              </a:ext>
            </a:extLst>
          </p:cNvPr>
          <p:cNvSpPr>
            <a:spLocks noGrp="1"/>
          </p:cNvSpPr>
          <p:nvPr>
            <p:ph idx="1"/>
          </p:nvPr>
        </p:nvSpPr>
        <p:spPr>
          <a:xfrm>
            <a:off x="509156" y="1334884"/>
            <a:ext cx="4644736" cy="4392295"/>
          </a:xfrm>
        </p:spPr>
        <p:txBody>
          <a:bodyPr>
            <a:normAutofit/>
          </a:bodyPr>
          <a:lstStyle/>
          <a:p>
            <a:pPr marL="0" indent="0">
              <a:lnSpc>
                <a:spcPct val="150000"/>
              </a:lnSpc>
              <a:buNone/>
            </a:pPr>
            <a:r>
              <a:rPr lang="en-US" sz="1800" dirty="0">
                <a:latin typeface="Open Sans" panose="020B0606030504020204" pitchFamily="34" charset="0"/>
                <a:ea typeface="Open Sans" panose="020B0606030504020204" pitchFamily="34" charset="0"/>
                <a:cs typeface="Open Sans" panose="020B0606030504020204" pitchFamily="34" charset="0"/>
              </a:rPr>
              <a:t>Cartera is the leading shopping solution for brand loyalty programs. We make shopping more rewarding by empowering businesses to extend their brands and by helping members EARN rewards.</a:t>
            </a:r>
          </a:p>
        </p:txBody>
      </p:sp>
      <p:sp>
        <p:nvSpPr>
          <p:cNvPr id="5" name="TextBox 4">
            <a:extLst>
              <a:ext uri="{FF2B5EF4-FFF2-40B4-BE49-F238E27FC236}">
                <a16:creationId xmlns:a16="http://schemas.microsoft.com/office/drawing/2014/main" id="{0011B194-4DE6-5C41-9302-873E14D9B279}"/>
              </a:ext>
            </a:extLst>
          </p:cNvPr>
          <p:cNvSpPr txBox="1"/>
          <p:nvPr/>
        </p:nvSpPr>
        <p:spPr>
          <a:xfrm>
            <a:off x="6599797" y="1281590"/>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5 of the 6</a:t>
            </a:r>
          </a:p>
        </p:txBody>
      </p:sp>
      <p:sp>
        <p:nvSpPr>
          <p:cNvPr id="6" name="TextBox 5">
            <a:extLst>
              <a:ext uri="{FF2B5EF4-FFF2-40B4-BE49-F238E27FC236}">
                <a16:creationId xmlns:a16="http://schemas.microsoft.com/office/drawing/2014/main" id="{BC6BF258-6AC6-494D-9FE2-C45989D9D9A4}"/>
              </a:ext>
            </a:extLst>
          </p:cNvPr>
          <p:cNvSpPr txBox="1"/>
          <p:nvPr/>
        </p:nvSpPr>
        <p:spPr>
          <a:xfrm>
            <a:off x="9418301" y="1281590"/>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5 of the 10</a:t>
            </a:r>
          </a:p>
        </p:txBody>
      </p:sp>
      <p:sp>
        <p:nvSpPr>
          <p:cNvPr id="7" name="TextBox 6">
            <a:extLst>
              <a:ext uri="{FF2B5EF4-FFF2-40B4-BE49-F238E27FC236}">
                <a16:creationId xmlns:a16="http://schemas.microsoft.com/office/drawing/2014/main" id="{ED1E435D-137C-3149-A4EE-F1742858961E}"/>
              </a:ext>
            </a:extLst>
          </p:cNvPr>
          <p:cNvSpPr txBox="1"/>
          <p:nvPr/>
        </p:nvSpPr>
        <p:spPr>
          <a:xfrm>
            <a:off x="6599797" y="3460738"/>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70MM+</a:t>
            </a:r>
          </a:p>
        </p:txBody>
      </p:sp>
      <p:sp>
        <p:nvSpPr>
          <p:cNvPr id="8" name="TextBox 7">
            <a:extLst>
              <a:ext uri="{FF2B5EF4-FFF2-40B4-BE49-F238E27FC236}">
                <a16:creationId xmlns:a16="http://schemas.microsoft.com/office/drawing/2014/main" id="{E0AF2957-F186-244E-AC7F-8D9C53B454A0}"/>
              </a:ext>
            </a:extLst>
          </p:cNvPr>
          <p:cNvSpPr txBox="1"/>
          <p:nvPr/>
        </p:nvSpPr>
        <p:spPr>
          <a:xfrm>
            <a:off x="9418301" y="3460738"/>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$1 billion</a:t>
            </a:r>
          </a:p>
        </p:txBody>
      </p:sp>
      <p:sp>
        <p:nvSpPr>
          <p:cNvPr id="9" name="TextBox 8">
            <a:extLst>
              <a:ext uri="{FF2B5EF4-FFF2-40B4-BE49-F238E27FC236}">
                <a16:creationId xmlns:a16="http://schemas.microsoft.com/office/drawing/2014/main" id="{22C4180F-765F-1842-8504-61DD9D237C20}"/>
              </a:ext>
            </a:extLst>
          </p:cNvPr>
          <p:cNvSpPr txBox="1"/>
          <p:nvPr/>
        </p:nvSpPr>
        <p:spPr>
          <a:xfrm>
            <a:off x="6599797" y="5588317"/>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1,100+   </a:t>
            </a:r>
          </a:p>
        </p:txBody>
      </p:sp>
      <p:sp>
        <p:nvSpPr>
          <p:cNvPr id="10" name="TextBox 9">
            <a:extLst>
              <a:ext uri="{FF2B5EF4-FFF2-40B4-BE49-F238E27FC236}">
                <a16:creationId xmlns:a16="http://schemas.microsoft.com/office/drawing/2014/main" id="{078FDB12-2549-FF48-8822-ECC74C36FAA7}"/>
              </a:ext>
            </a:extLst>
          </p:cNvPr>
          <p:cNvSpPr txBox="1"/>
          <p:nvPr/>
        </p:nvSpPr>
        <p:spPr>
          <a:xfrm>
            <a:off x="9418301" y="5588317"/>
            <a:ext cx="1947173"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100+</a:t>
            </a:r>
          </a:p>
        </p:txBody>
      </p:sp>
      <p:sp>
        <p:nvSpPr>
          <p:cNvPr id="11" name="TextBox 10">
            <a:extLst>
              <a:ext uri="{FF2B5EF4-FFF2-40B4-BE49-F238E27FC236}">
                <a16:creationId xmlns:a16="http://schemas.microsoft.com/office/drawing/2014/main" id="{C066EB79-9F9B-EF48-878F-E1BA0D53E7F3}"/>
              </a:ext>
            </a:extLst>
          </p:cNvPr>
          <p:cNvSpPr txBox="1"/>
          <p:nvPr/>
        </p:nvSpPr>
        <p:spPr>
          <a:xfrm>
            <a:off x="6465346" y="1759412"/>
            <a:ext cx="2216075" cy="584775"/>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Largest domestic airlines</a:t>
            </a:r>
          </a:p>
        </p:txBody>
      </p:sp>
      <p:sp>
        <p:nvSpPr>
          <p:cNvPr id="12" name="TextBox 11">
            <a:extLst>
              <a:ext uri="{FF2B5EF4-FFF2-40B4-BE49-F238E27FC236}">
                <a16:creationId xmlns:a16="http://schemas.microsoft.com/office/drawing/2014/main" id="{739DE8A3-7261-6E4E-BF9B-6CE2B3686350}"/>
              </a:ext>
            </a:extLst>
          </p:cNvPr>
          <p:cNvSpPr txBox="1"/>
          <p:nvPr/>
        </p:nvSpPr>
        <p:spPr>
          <a:xfrm>
            <a:off x="9283850" y="1759412"/>
            <a:ext cx="2216075" cy="584775"/>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Largest credit card issuers</a:t>
            </a:r>
          </a:p>
        </p:txBody>
      </p:sp>
      <p:sp>
        <p:nvSpPr>
          <p:cNvPr id="13" name="TextBox 12">
            <a:extLst>
              <a:ext uri="{FF2B5EF4-FFF2-40B4-BE49-F238E27FC236}">
                <a16:creationId xmlns:a16="http://schemas.microsoft.com/office/drawing/2014/main" id="{1F5B6B05-4681-4E46-B684-3E8F7BBA7A10}"/>
              </a:ext>
            </a:extLst>
          </p:cNvPr>
          <p:cNvSpPr txBox="1"/>
          <p:nvPr/>
        </p:nvSpPr>
        <p:spPr>
          <a:xfrm>
            <a:off x="6465346" y="3927801"/>
            <a:ext cx="2216075" cy="338554"/>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Network Audience</a:t>
            </a:r>
          </a:p>
        </p:txBody>
      </p:sp>
      <p:sp>
        <p:nvSpPr>
          <p:cNvPr id="14" name="TextBox 13">
            <a:extLst>
              <a:ext uri="{FF2B5EF4-FFF2-40B4-BE49-F238E27FC236}">
                <a16:creationId xmlns:a16="http://schemas.microsoft.com/office/drawing/2014/main" id="{BE48744F-A53B-EE41-85AD-DEBF2037C731}"/>
              </a:ext>
            </a:extLst>
          </p:cNvPr>
          <p:cNvSpPr txBox="1"/>
          <p:nvPr/>
        </p:nvSpPr>
        <p:spPr>
          <a:xfrm>
            <a:off x="9283850" y="3927801"/>
            <a:ext cx="2216075" cy="338554"/>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In annual purchases</a:t>
            </a:r>
          </a:p>
        </p:txBody>
      </p:sp>
      <p:sp>
        <p:nvSpPr>
          <p:cNvPr id="15" name="TextBox 14">
            <a:extLst>
              <a:ext uri="{FF2B5EF4-FFF2-40B4-BE49-F238E27FC236}">
                <a16:creationId xmlns:a16="http://schemas.microsoft.com/office/drawing/2014/main" id="{B77E9E45-4590-9249-983A-2C03F30C9F0B}"/>
              </a:ext>
            </a:extLst>
          </p:cNvPr>
          <p:cNvSpPr txBox="1"/>
          <p:nvPr/>
        </p:nvSpPr>
        <p:spPr>
          <a:xfrm>
            <a:off x="6465346" y="6055383"/>
            <a:ext cx="2216075" cy="338554"/>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Online merchants</a:t>
            </a:r>
          </a:p>
        </p:txBody>
      </p:sp>
      <p:sp>
        <p:nvSpPr>
          <p:cNvPr id="16" name="TextBox 15">
            <a:extLst>
              <a:ext uri="{FF2B5EF4-FFF2-40B4-BE49-F238E27FC236}">
                <a16:creationId xmlns:a16="http://schemas.microsoft.com/office/drawing/2014/main" id="{6BE81EF9-4324-6C4D-BEE3-7FA5D08B74D8}"/>
              </a:ext>
            </a:extLst>
          </p:cNvPr>
          <p:cNvSpPr txBox="1"/>
          <p:nvPr/>
        </p:nvSpPr>
        <p:spPr>
          <a:xfrm>
            <a:off x="9283850" y="6055383"/>
            <a:ext cx="2216075" cy="338554"/>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In-store merchants</a:t>
            </a:r>
          </a:p>
        </p:txBody>
      </p:sp>
      <p:pic>
        <p:nvPicPr>
          <p:cNvPr id="32" name="Picture 31">
            <a:extLst>
              <a:ext uri="{FF2B5EF4-FFF2-40B4-BE49-F238E27FC236}">
                <a16:creationId xmlns:a16="http://schemas.microsoft.com/office/drawing/2014/main" id="{5D064A37-8708-434A-B0A3-7DE667A10651}"/>
              </a:ext>
            </a:extLst>
          </p:cNvPr>
          <p:cNvPicPr>
            <a:picLocks noChangeAspect="1"/>
          </p:cNvPicPr>
          <p:nvPr/>
        </p:nvPicPr>
        <p:blipFill>
          <a:blip r:embed="rId2"/>
          <a:stretch>
            <a:fillRect/>
          </a:stretch>
        </p:blipFill>
        <p:spPr>
          <a:xfrm>
            <a:off x="7116183" y="420484"/>
            <a:ext cx="914400" cy="914400"/>
          </a:xfrm>
          <a:prstGeom prst="rect">
            <a:avLst/>
          </a:prstGeom>
        </p:spPr>
      </p:pic>
      <p:pic>
        <p:nvPicPr>
          <p:cNvPr id="34" name="Picture 33">
            <a:extLst>
              <a:ext uri="{FF2B5EF4-FFF2-40B4-BE49-F238E27FC236}">
                <a16:creationId xmlns:a16="http://schemas.microsoft.com/office/drawing/2014/main" id="{7691300B-4F24-8B40-AC20-746C644EEE9E}"/>
              </a:ext>
            </a:extLst>
          </p:cNvPr>
          <p:cNvPicPr>
            <a:picLocks noChangeAspect="1"/>
          </p:cNvPicPr>
          <p:nvPr/>
        </p:nvPicPr>
        <p:blipFill>
          <a:blip r:embed="rId3"/>
          <a:stretch>
            <a:fillRect/>
          </a:stretch>
        </p:blipFill>
        <p:spPr>
          <a:xfrm>
            <a:off x="9934687" y="420484"/>
            <a:ext cx="914400" cy="914400"/>
          </a:xfrm>
          <a:prstGeom prst="rect">
            <a:avLst/>
          </a:prstGeom>
        </p:spPr>
      </p:pic>
      <p:pic>
        <p:nvPicPr>
          <p:cNvPr id="36" name="Picture 35">
            <a:extLst>
              <a:ext uri="{FF2B5EF4-FFF2-40B4-BE49-F238E27FC236}">
                <a16:creationId xmlns:a16="http://schemas.microsoft.com/office/drawing/2014/main" id="{457D8F95-68E6-FA40-81A6-2F42D807C997}"/>
              </a:ext>
            </a:extLst>
          </p:cNvPr>
          <p:cNvPicPr>
            <a:picLocks noChangeAspect="1"/>
          </p:cNvPicPr>
          <p:nvPr/>
        </p:nvPicPr>
        <p:blipFill>
          <a:blip r:embed="rId4"/>
          <a:stretch>
            <a:fillRect/>
          </a:stretch>
        </p:blipFill>
        <p:spPr>
          <a:xfrm>
            <a:off x="9934687" y="4736774"/>
            <a:ext cx="914400" cy="914400"/>
          </a:xfrm>
          <a:prstGeom prst="rect">
            <a:avLst/>
          </a:prstGeom>
        </p:spPr>
      </p:pic>
      <p:pic>
        <p:nvPicPr>
          <p:cNvPr id="38" name="Picture 37">
            <a:extLst>
              <a:ext uri="{FF2B5EF4-FFF2-40B4-BE49-F238E27FC236}">
                <a16:creationId xmlns:a16="http://schemas.microsoft.com/office/drawing/2014/main" id="{3FACDB4E-8C1B-E840-8B0E-DDA0B749F5F5}"/>
              </a:ext>
            </a:extLst>
          </p:cNvPr>
          <p:cNvPicPr>
            <a:picLocks noChangeAspect="1"/>
          </p:cNvPicPr>
          <p:nvPr/>
        </p:nvPicPr>
        <p:blipFill>
          <a:blip r:embed="rId5"/>
          <a:stretch>
            <a:fillRect/>
          </a:stretch>
        </p:blipFill>
        <p:spPr>
          <a:xfrm>
            <a:off x="7116183" y="2582039"/>
            <a:ext cx="914400" cy="914400"/>
          </a:xfrm>
          <a:prstGeom prst="rect">
            <a:avLst/>
          </a:prstGeom>
        </p:spPr>
      </p:pic>
      <p:pic>
        <p:nvPicPr>
          <p:cNvPr id="40" name="Picture 39">
            <a:extLst>
              <a:ext uri="{FF2B5EF4-FFF2-40B4-BE49-F238E27FC236}">
                <a16:creationId xmlns:a16="http://schemas.microsoft.com/office/drawing/2014/main" id="{791B5E5B-7326-4348-8621-3EFBC1891891}"/>
              </a:ext>
            </a:extLst>
          </p:cNvPr>
          <p:cNvPicPr>
            <a:picLocks noChangeAspect="1"/>
          </p:cNvPicPr>
          <p:nvPr/>
        </p:nvPicPr>
        <p:blipFill>
          <a:blip r:embed="rId6"/>
          <a:stretch>
            <a:fillRect/>
          </a:stretch>
        </p:blipFill>
        <p:spPr>
          <a:xfrm>
            <a:off x="9934687" y="2592797"/>
            <a:ext cx="914400" cy="914400"/>
          </a:xfrm>
          <a:prstGeom prst="rect">
            <a:avLst/>
          </a:prstGeom>
        </p:spPr>
      </p:pic>
      <p:pic>
        <p:nvPicPr>
          <p:cNvPr id="42" name="Picture 41">
            <a:extLst>
              <a:ext uri="{FF2B5EF4-FFF2-40B4-BE49-F238E27FC236}">
                <a16:creationId xmlns:a16="http://schemas.microsoft.com/office/drawing/2014/main" id="{7BE9E1F4-031B-6B4A-B44D-F3AC8A8481F5}"/>
              </a:ext>
            </a:extLst>
          </p:cNvPr>
          <p:cNvPicPr>
            <a:picLocks noChangeAspect="1"/>
          </p:cNvPicPr>
          <p:nvPr/>
        </p:nvPicPr>
        <p:blipFill>
          <a:blip r:embed="rId7"/>
          <a:stretch>
            <a:fillRect/>
          </a:stretch>
        </p:blipFill>
        <p:spPr>
          <a:xfrm>
            <a:off x="7116183" y="4736774"/>
            <a:ext cx="914400" cy="914400"/>
          </a:xfrm>
          <a:prstGeom prst="rect">
            <a:avLst/>
          </a:prstGeom>
        </p:spPr>
      </p:pic>
      <p:pic>
        <p:nvPicPr>
          <p:cNvPr id="46" name="Picture 45">
            <a:extLst>
              <a:ext uri="{FF2B5EF4-FFF2-40B4-BE49-F238E27FC236}">
                <a16:creationId xmlns:a16="http://schemas.microsoft.com/office/drawing/2014/main" id="{FFB49158-A57E-BC4F-BD2F-16CEFCA3FD6E}"/>
              </a:ext>
            </a:extLst>
          </p:cNvPr>
          <p:cNvPicPr>
            <a:picLocks noChangeAspect="1"/>
          </p:cNvPicPr>
          <p:nvPr/>
        </p:nvPicPr>
        <p:blipFill>
          <a:blip r:embed="rId8"/>
          <a:stretch>
            <a:fillRect/>
          </a:stretch>
        </p:blipFill>
        <p:spPr>
          <a:xfrm>
            <a:off x="343452" y="3953181"/>
            <a:ext cx="5409096" cy="2809920"/>
          </a:xfrm>
          <a:prstGeom prst="rect">
            <a:avLst/>
          </a:prstGeom>
        </p:spPr>
      </p:pic>
      <p:sp>
        <p:nvSpPr>
          <p:cNvPr id="17" name="Footer Placeholder 16">
            <a:extLst>
              <a:ext uri="{FF2B5EF4-FFF2-40B4-BE49-F238E27FC236}">
                <a16:creationId xmlns:a16="http://schemas.microsoft.com/office/drawing/2014/main" id="{3E36B688-C09C-451D-BAE1-74EC5022EDB1}"/>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9" name="Slide Number Placeholder 18">
            <a:extLst>
              <a:ext uri="{FF2B5EF4-FFF2-40B4-BE49-F238E27FC236}">
                <a16:creationId xmlns:a16="http://schemas.microsoft.com/office/drawing/2014/main" id="{3FFD83A3-5622-4AF8-8908-354C647AF315}"/>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2</a:t>
            </a:fld>
            <a:endParaRPr lang="en-US" dirty="0"/>
          </a:p>
        </p:txBody>
      </p:sp>
      <p:cxnSp>
        <p:nvCxnSpPr>
          <p:cNvPr id="27" name="Straight Connector 26">
            <a:extLst>
              <a:ext uri="{FF2B5EF4-FFF2-40B4-BE49-F238E27FC236}">
                <a16:creationId xmlns:a16="http://schemas.microsoft.com/office/drawing/2014/main" id="{6CECA6FC-D1F7-C543-8D65-563C459F457A}"/>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185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5E7EB89-564A-2542-861D-9479CF766700}"/>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16">
            <a:extLst>
              <a:ext uri="{FF2B5EF4-FFF2-40B4-BE49-F238E27FC236}">
                <a16:creationId xmlns:a16="http://schemas.microsoft.com/office/drawing/2014/main" id="{83FDAED6-55BE-2848-B6D3-0375C9610FB2}"/>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7" name="Slide Number Placeholder 18">
            <a:extLst>
              <a:ext uri="{FF2B5EF4-FFF2-40B4-BE49-F238E27FC236}">
                <a16:creationId xmlns:a16="http://schemas.microsoft.com/office/drawing/2014/main" id="{24F257D4-8A36-574A-BCDB-D8D02894D085}"/>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3</a:t>
            </a:fld>
            <a:endParaRPr lang="en-US" dirty="0"/>
          </a:p>
        </p:txBody>
      </p:sp>
      <p:cxnSp>
        <p:nvCxnSpPr>
          <p:cNvPr id="8" name="Straight Connector 7">
            <a:extLst>
              <a:ext uri="{FF2B5EF4-FFF2-40B4-BE49-F238E27FC236}">
                <a16:creationId xmlns:a16="http://schemas.microsoft.com/office/drawing/2014/main" id="{75CE4411-907B-3641-AB33-7C2E465CBAAE}"/>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27DA4AA-D9D5-0447-8240-D923BC2EBABA}"/>
              </a:ext>
            </a:extLst>
          </p:cNvPr>
          <p:cNvSpPr>
            <a:spLocks noGrp="1"/>
          </p:cNvSpPr>
          <p:nvPr>
            <p:ph type="title"/>
          </p:nvPr>
        </p:nvSpPr>
        <p:spPr>
          <a:xfrm>
            <a:off x="509156" y="365124"/>
            <a:ext cx="5193001" cy="1165721"/>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Cartera Offer Platform</a:t>
            </a:r>
          </a:p>
        </p:txBody>
      </p:sp>
      <p:grpSp>
        <p:nvGrpSpPr>
          <p:cNvPr id="81" name="Group 80">
            <a:extLst>
              <a:ext uri="{FF2B5EF4-FFF2-40B4-BE49-F238E27FC236}">
                <a16:creationId xmlns:a16="http://schemas.microsoft.com/office/drawing/2014/main" id="{A18ED0B1-2DFF-E84A-B1CF-19CCB29067DC}"/>
              </a:ext>
            </a:extLst>
          </p:cNvPr>
          <p:cNvGrpSpPr/>
          <p:nvPr/>
        </p:nvGrpSpPr>
        <p:grpSpPr>
          <a:xfrm>
            <a:off x="361950" y="1553991"/>
            <a:ext cx="3581400" cy="4789053"/>
            <a:chOff x="361950" y="1553991"/>
            <a:chExt cx="3581400" cy="4789053"/>
          </a:xfrm>
        </p:grpSpPr>
        <p:sp>
          <p:nvSpPr>
            <p:cNvPr id="10" name="Rectangle 9">
              <a:extLst>
                <a:ext uri="{FF2B5EF4-FFF2-40B4-BE49-F238E27FC236}">
                  <a16:creationId xmlns:a16="http://schemas.microsoft.com/office/drawing/2014/main" id="{BA861337-4678-A641-8AC2-82F2070EF929}"/>
                </a:ext>
              </a:extLst>
            </p:cNvPr>
            <p:cNvSpPr/>
            <p:nvPr/>
          </p:nvSpPr>
          <p:spPr>
            <a:xfrm>
              <a:off x="361950" y="2045785"/>
              <a:ext cx="3581400" cy="4297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175AD731-A703-1747-A928-2A59F5B3CF6F}"/>
                </a:ext>
              </a:extLst>
            </p:cNvPr>
            <p:cNvPicPr>
              <a:picLocks noChangeAspect="1"/>
            </p:cNvPicPr>
            <p:nvPr/>
          </p:nvPicPr>
          <p:blipFill>
            <a:blip r:embed="rId2"/>
            <a:stretch>
              <a:fillRect/>
            </a:stretch>
          </p:blipFill>
          <p:spPr>
            <a:xfrm>
              <a:off x="2378353" y="2379828"/>
              <a:ext cx="1270000" cy="508000"/>
            </a:xfrm>
            <a:prstGeom prst="rect">
              <a:avLst/>
            </a:prstGeom>
          </p:spPr>
        </p:pic>
        <p:pic>
          <p:nvPicPr>
            <p:cNvPr id="41" name="Picture 40">
              <a:extLst>
                <a:ext uri="{FF2B5EF4-FFF2-40B4-BE49-F238E27FC236}">
                  <a16:creationId xmlns:a16="http://schemas.microsoft.com/office/drawing/2014/main" id="{27F43040-8313-B84E-9FD4-076744101443}"/>
                </a:ext>
              </a:extLst>
            </p:cNvPr>
            <p:cNvPicPr>
              <a:picLocks noChangeAspect="1"/>
            </p:cNvPicPr>
            <p:nvPr/>
          </p:nvPicPr>
          <p:blipFill>
            <a:blip r:embed="rId3"/>
            <a:stretch>
              <a:fillRect/>
            </a:stretch>
          </p:blipFill>
          <p:spPr>
            <a:xfrm>
              <a:off x="2378353" y="3268287"/>
              <a:ext cx="1270000" cy="508000"/>
            </a:xfrm>
            <a:prstGeom prst="rect">
              <a:avLst/>
            </a:prstGeom>
          </p:spPr>
        </p:pic>
        <p:pic>
          <p:nvPicPr>
            <p:cNvPr id="43" name="Picture 42">
              <a:extLst>
                <a:ext uri="{FF2B5EF4-FFF2-40B4-BE49-F238E27FC236}">
                  <a16:creationId xmlns:a16="http://schemas.microsoft.com/office/drawing/2014/main" id="{10AABDE1-2E34-0443-B0F8-23F931E31574}"/>
                </a:ext>
              </a:extLst>
            </p:cNvPr>
            <p:cNvPicPr>
              <a:picLocks noChangeAspect="1"/>
            </p:cNvPicPr>
            <p:nvPr/>
          </p:nvPicPr>
          <p:blipFill>
            <a:blip r:embed="rId4"/>
            <a:stretch>
              <a:fillRect/>
            </a:stretch>
          </p:blipFill>
          <p:spPr>
            <a:xfrm>
              <a:off x="2378353" y="5666433"/>
              <a:ext cx="1270000" cy="508000"/>
            </a:xfrm>
            <a:prstGeom prst="rect">
              <a:avLst/>
            </a:prstGeom>
          </p:spPr>
        </p:pic>
        <p:pic>
          <p:nvPicPr>
            <p:cNvPr id="47" name="Picture 46">
              <a:extLst>
                <a:ext uri="{FF2B5EF4-FFF2-40B4-BE49-F238E27FC236}">
                  <a16:creationId xmlns:a16="http://schemas.microsoft.com/office/drawing/2014/main" id="{F2BFEC51-9DD4-D544-9ED5-BB5C539F5F8B}"/>
                </a:ext>
              </a:extLst>
            </p:cNvPr>
            <p:cNvPicPr>
              <a:picLocks noChangeAspect="1"/>
            </p:cNvPicPr>
            <p:nvPr/>
          </p:nvPicPr>
          <p:blipFill>
            <a:blip r:embed="rId5"/>
            <a:stretch>
              <a:fillRect/>
            </a:stretch>
          </p:blipFill>
          <p:spPr>
            <a:xfrm>
              <a:off x="2378353" y="4109671"/>
              <a:ext cx="1270000" cy="508000"/>
            </a:xfrm>
            <a:prstGeom prst="rect">
              <a:avLst/>
            </a:prstGeom>
          </p:spPr>
        </p:pic>
        <p:pic>
          <p:nvPicPr>
            <p:cNvPr id="49" name="Picture 48">
              <a:extLst>
                <a:ext uri="{FF2B5EF4-FFF2-40B4-BE49-F238E27FC236}">
                  <a16:creationId xmlns:a16="http://schemas.microsoft.com/office/drawing/2014/main" id="{BCA6D046-E295-F149-A76F-85859528D112}"/>
                </a:ext>
              </a:extLst>
            </p:cNvPr>
            <p:cNvPicPr>
              <a:picLocks noChangeAspect="1"/>
            </p:cNvPicPr>
            <p:nvPr/>
          </p:nvPicPr>
          <p:blipFill>
            <a:blip r:embed="rId6"/>
            <a:stretch>
              <a:fillRect/>
            </a:stretch>
          </p:blipFill>
          <p:spPr>
            <a:xfrm>
              <a:off x="647542" y="4109671"/>
              <a:ext cx="1270000" cy="508000"/>
            </a:xfrm>
            <a:prstGeom prst="rect">
              <a:avLst/>
            </a:prstGeom>
          </p:spPr>
        </p:pic>
        <p:pic>
          <p:nvPicPr>
            <p:cNvPr id="53" name="Picture 52">
              <a:extLst>
                <a:ext uri="{FF2B5EF4-FFF2-40B4-BE49-F238E27FC236}">
                  <a16:creationId xmlns:a16="http://schemas.microsoft.com/office/drawing/2014/main" id="{A80615A3-A3AD-E346-AB5C-EF1533C84362}"/>
                </a:ext>
              </a:extLst>
            </p:cNvPr>
            <p:cNvPicPr>
              <a:picLocks noChangeAspect="1"/>
            </p:cNvPicPr>
            <p:nvPr/>
          </p:nvPicPr>
          <p:blipFill>
            <a:blip r:embed="rId7"/>
            <a:stretch>
              <a:fillRect/>
            </a:stretch>
          </p:blipFill>
          <p:spPr>
            <a:xfrm>
              <a:off x="647542" y="5666433"/>
              <a:ext cx="1270000" cy="508000"/>
            </a:xfrm>
            <a:prstGeom prst="rect">
              <a:avLst/>
            </a:prstGeom>
          </p:spPr>
        </p:pic>
        <p:pic>
          <p:nvPicPr>
            <p:cNvPr id="55" name="Picture 54">
              <a:extLst>
                <a:ext uri="{FF2B5EF4-FFF2-40B4-BE49-F238E27FC236}">
                  <a16:creationId xmlns:a16="http://schemas.microsoft.com/office/drawing/2014/main" id="{D72ADED3-8C60-0849-896B-4452D135D654}"/>
                </a:ext>
              </a:extLst>
            </p:cNvPr>
            <p:cNvPicPr>
              <a:picLocks noChangeAspect="1"/>
            </p:cNvPicPr>
            <p:nvPr/>
          </p:nvPicPr>
          <p:blipFill>
            <a:blip r:embed="rId8"/>
            <a:stretch>
              <a:fillRect/>
            </a:stretch>
          </p:blipFill>
          <p:spPr>
            <a:xfrm>
              <a:off x="2378353" y="4873767"/>
              <a:ext cx="1270000" cy="508000"/>
            </a:xfrm>
            <a:prstGeom prst="rect">
              <a:avLst/>
            </a:prstGeom>
          </p:spPr>
        </p:pic>
        <p:pic>
          <p:nvPicPr>
            <p:cNvPr id="57" name="Picture 56">
              <a:extLst>
                <a:ext uri="{FF2B5EF4-FFF2-40B4-BE49-F238E27FC236}">
                  <a16:creationId xmlns:a16="http://schemas.microsoft.com/office/drawing/2014/main" id="{2E3E854F-B729-594E-A6B2-E62DAEB55823}"/>
                </a:ext>
              </a:extLst>
            </p:cNvPr>
            <p:cNvPicPr>
              <a:picLocks noChangeAspect="1"/>
            </p:cNvPicPr>
            <p:nvPr/>
          </p:nvPicPr>
          <p:blipFill>
            <a:blip r:embed="rId9"/>
            <a:stretch>
              <a:fillRect/>
            </a:stretch>
          </p:blipFill>
          <p:spPr>
            <a:xfrm>
              <a:off x="647542" y="4873767"/>
              <a:ext cx="1270000" cy="508000"/>
            </a:xfrm>
            <a:prstGeom prst="rect">
              <a:avLst/>
            </a:prstGeom>
          </p:spPr>
        </p:pic>
        <p:pic>
          <p:nvPicPr>
            <p:cNvPr id="65" name="Picture 64">
              <a:extLst>
                <a:ext uri="{FF2B5EF4-FFF2-40B4-BE49-F238E27FC236}">
                  <a16:creationId xmlns:a16="http://schemas.microsoft.com/office/drawing/2014/main" id="{D69FFA54-4AE2-DB42-BC31-5FA0F7859EBF}"/>
                </a:ext>
              </a:extLst>
            </p:cNvPr>
            <p:cNvPicPr>
              <a:picLocks noChangeAspect="1"/>
            </p:cNvPicPr>
            <p:nvPr/>
          </p:nvPicPr>
          <p:blipFill>
            <a:blip r:embed="rId10"/>
            <a:stretch>
              <a:fillRect/>
            </a:stretch>
          </p:blipFill>
          <p:spPr>
            <a:xfrm>
              <a:off x="647542" y="3268287"/>
              <a:ext cx="1270000" cy="508000"/>
            </a:xfrm>
            <a:prstGeom prst="rect">
              <a:avLst/>
            </a:prstGeom>
          </p:spPr>
        </p:pic>
        <p:pic>
          <p:nvPicPr>
            <p:cNvPr id="69" name="Picture 68">
              <a:extLst>
                <a:ext uri="{FF2B5EF4-FFF2-40B4-BE49-F238E27FC236}">
                  <a16:creationId xmlns:a16="http://schemas.microsoft.com/office/drawing/2014/main" id="{1BAA00EC-19AF-4548-A831-578760E18965}"/>
                </a:ext>
              </a:extLst>
            </p:cNvPr>
            <p:cNvPicPr>
              <a:picLocks noChangeAspect="1"/>
            </p:cNvPicPr>
            <p:nvPr/>
          </p:nvPicPr>
          <p:blipFill>
            <a:blip r:embed="rId11"/>
            <a:stretch>
              <a:fillRect/>
            </a:stretch>
          </p:blipFill>
          <p:spPr>
            <a:xfrm>
              <a:off x="647542" y="2379828"/>
              <a:ext cx="1270000" cy="508000"/>
            </a:xfrm>
            <a:prstGeom prst="rect">
              <a:avLst/>
            </a:prstGeom>
          </p:spPr>
        </p:pic>
        <p:sp>
          <p:nvSpPr>
            <p:cNvPr id="75" name="Rectangle 74">
              <a:extLst>
                <a:ext uri="{FF2B5EF4-FFF2-40B4-BE49-F238E27FC236}">
                  <a16:creationId xmlns:a16="http://schemas.microsoft.com/office/drawing/2014/main" id="{A5A59D8B-8BCF-0142-9AFF-2CE55806D7BC}"/>
                </a:ext>
              </a:extLst>
            </p:cNvPr>
            <p:cNvSpPr/>
            <p:nvPr/>
          </p:nvSpPr>
          <p:spPr>
            <a:xfrm>
              <a:off x="361950" y="1553991"/>
              <a:ext cx="3581400" cy="345028"/>
            </a:xfrm>
            <a:prstGeom prst="rect">
              <a:avLst/>
            </a:prstGeom>
            <a:solidFill>
              <a:srgbClr val="D0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Merchants</a:t>
              </a:r>
            </a:p>
          </p:txBody>
        </p:sp>
      </p:grpSp>
      <p:grpSp>
        <p:nvGrpSpPr>
          <p:cNvPr id="82" name="Group 81">
            <a:extLst>
              <a:ext uri="{FF2B5EF4-FFF2-40B4-BE49-F238E27FC236}">
                <a16:creationId xmlns:a16="http://schemas.microsoft.com/office/drawing/2014/main" id="{3E667254-ADC6-4F4E-9122-006DA3DD5C01}"/>
              </a:ext>
            </a:extLst>
          </p:cNvPr>
          <p:cNvGrpSpPr/>
          <p:nvPr/>
        </p:nvGrpSpPr>
        <p:grpSpPr>
          <a:xfrm>
            <a:off x="8022947" y="1553991"/>
            <a:ext cx="3581400" cy="4789053"/>
            <a:chOff x="4305300" y="1553991"/>
            <a:chExt cx="3581400" cy="4789053"/>
          </a:xfrm>
        </p:grpSpPr>
        <p:sp>
          <p:nvSpPr>
            <p:cNvPr id="11" name="Rectangle 10">
              <a:extLst>
                <a:ext uri="{FF2B5EF4-FFF2-40B4-BE49-F238E27FC236}">
                  <a16:creationId xmlns:a16="http://schemas.microsoft.com/office/drawing/2014/main" id="{298D2864-D56C-674D-B4D0-5EF01503FD5C}"/>
                </a:ext>
              </a:extLst>
            </p:cNvPr>
            <p:cNvSpPr/>
            <p:nvPr/>
          </p:nvSpPr>
          <p:spPr>
            <a:xfrm>
              <a:off x="4305300" y="2045785"/>
              <a:ext cx="3581400" cy="4297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B497070B-FEF6-AD46-88D5-B95ECF5C5EA4}"/>
                </a:ext>
              </a:extLst>
            </p:cNvPr>
            <p:cNvPicPr>
              <a:picLocks noChangeAspect="1"/>
            </p:cNvPicPr>
            <p:nvPr/>
          </p:nvPicPr>
          <p:blipFill>
            <a:blip r:embed="rId12"/>
            <a:stretch>
              <a:fillRect/>
            </a:stretch>
          </p:blipFill>
          <p:spPr>
            <a:xfrm>
              <a:off x="6320494" y="2061684"/>
              <a:ext cx="1143000" cy="1143000"/>
            </a:xfrm>
            <a:prstGeom prst="rect">
              <a:avLst/>
            </a:prstGeom>
          </p:spPr>
        </p:pic>
        <p:pic>
          <p:nvPicPr>
            <p:cNvPr id="21" name="Picture 20">
              <a:extLst>
                <a:ext uri="{FF2B5EF4-FFF2-40B4-BE49-F238E27FC236}">
                  <a16:creationId xmlns:a16="http://schemas.microsoft.com/office/drawing/2014/main" id="{39F39E49-50F7-7D43-8584-3ED4C174CCD9}"/>
                </a:ext>
              </a:extLst>
            </p:cNvPr>
            <p:cNvPicPr>
              <a:picLocks noChangeAspect="1"/>
            </p:cNvPicPr>
            <p:nvPr/>
          </p:nvPicPr>
          <p:blipFill>
            <a:blip r:embed="rId13"/>
            <a:stretch>
              <a:fillRect/>
            </a:stretch>
          </p:blipFill>
          <p:spPr>
            <a:xfrm>
              <a:off x="4463949" y="1871184"/>
              <a:ext cx="1524000" cy="1524000"/>
            </a:xfrm>
            <a:prstGeom prst="rect">
              <a:avLst/>
            </a:prstGeom>
          </p:spPr>
        </p:pic>
        <p:pic>
          <p:nvPicPr>
            <p:cNvPr id="25" name="Picture 24">
              <a:extLst>
                <a:ext uri="{FF2B5EF4-FFF2-40B4-BE49-F238E27FC236}">
                  <a16:creationId xmlns:a16="http://schemas.microsoft.com/office/drawing/2014/main" id="{1D5A03A4-AA6C-2347-9D49-7D316B4526DC}"/>
                </a:ext>
              </a:extLst>
            </p:cNvPr>
            <p:cNvPicPr>
              <a:picLocks noChangeAspect="1"/>
            </p:cNvPicPr>
            <p:nvPr/>
          </p:nvPicPr>
          <p:blipFill>
            <a:blip r:embed="rId14"/>
            <a:stretch>
              <a:fillRect/>
            </a:stretch>
          </p:blipFill>
          <p:spPr>
            <a:xfrm>
              <a:off x="4749699" y="3131806"/>
              <a:ext cx="952500" cy="952500"/>
            </a:xfrm>
            <a:prstGeom prst="rect">
              <a:avLst/>
            </a:prstGeom>
          </p:spPr>
        </p:pic>
        <p:pic>
          <p:nvPicPr>
            <p:cNvPr id="27" name="Picture 26">
              <a:extLst>
                <a:ext uri="{FF2B5EF4-FFF2-40B4-BE49-F238E27FC236}">
                  <a16:creationId xmlns:a16="http://schemas.microsoft.com/office/drawing/2014/main" id="{8400F380-DE02-2443-8B37-72FE4BDB88D4}"/>
                </a:ext>
              </a:extLst>
            </p:cNvPr>
            <p:cNvPicPr>
              <a:picLocks noChangeAspect="1"/>
            </p:cNvPicPr>
            <p:nvPr/>
          </p:nvPicPr>
          <p:blipFill>
            <a:blip r:embed="rId15"/>
            <a:stretch>
              <a:fillRect/>
            </a:stretch>
          </p:blipFill>
          <p:spPr>
            <a:xfrm>
              <a:off x="4654449" y="3808547"/>
              <a:ext cx="1143000" cy="1143000"/>
            </a:xfrm>
            <a:prstGeom prst="rect">
              <a:avLst/>
            </a:prstGeom>
          </p:spPr>
        </p:pic>
        <p:pic>
          <p:nvPicPr>
            <p:cNvPr id="29" name="Picture 28">
              <a:extLst>
                <a:ext uri="{FF2B5EF4-FFF2-40B4-BE49-F238E27FC236}">
                  <a16:creationId xmlns:a16="http://schemas.microsoft.com/office/drawing/2014/main" id="{8F8C6858-A125-D04B-AA34-7295C6620539}"/>
                </a:ext>
              </a:extLst>
            </p:cNvPr>
            <p:cNvPicPr>
              <a:picLocks noChangeAspect="1"/>
            </p:cNvPicPr>
            <p:nvPr/>
          </p:nvPicPr>
          <p:blipFill>
            <a:blip r:embed="rId16"/>
            <a:stretch>
              <a:fillRect/>
            </a:stretch>
          </p:blipFill>
          <p:spPr>
            <a:xfrm>
              <a:off x="4654449" y="4604176"/>
              <a:ext cx="1143000" cy="1143000"/>
            </a:xfrm>
            <a:prstGeom prst="rect">
              <a:avLst/>
            </a:prstGeom>
          </p:spPr>
        </p:pic>
        <p:pic>
          <p:nvPicPr>
            <p:cNvPr id="31" name="Picture 30">
              <a:extLst>
                <a:ext uri="{FF2B5EF4-FFF2-40B4-BE49-F238E27FC236}">
                  <a16:creationId xmlns:a16="http://schemas.microsoft.com/office/drawing/2014/main" id="{1B186CC8-DAB6-E14E-9A38-E6CFAF144390}"/>
                </a:ext>
              </a:extLst>
            </p:cNvPr>
            <p:cNvPicPr>
              <a:picLocks noChangeAspect="1"/>
            </p:cNvPicPr>
            <p:nvPr/>
          </p:nvPicPr>
          <p:blipFill>
            <a:blip r:embed="rId17"/>
            <a:stretch>
              <a:fillRect/>
            </a:stretch>
          </p:blipFill>
          <p:spPr>
            <a:xfrm>
              <a:off x="6225244" y="4508926"/>
              <a:ext cx="1333500" cy="1333500"/>
            </a:xfrm>
            <a:prstGeom prst="rect">
              <a:avLst/>
            </a:prstGeom>
          </p:spPr>
        </p:pic>
        <p:pic>
          <p:nvPicPr>
            <p:cNvPr id="33" name="Picture 32">
              <a:extLst>
                <a:ext uri="{FF2B5EF4-FFF2-40B4-BE49-F238E27FC236}">
                  <a16:creationId xmlns:a16="http://schemas.microsoft.com/office/drawing/2014/main" id="{62944A96-01CD-7047-B661-FFE60CCC5CDE}"/>
                </a:ext>
              </a:extLst>
            </p:cNvPr>
            <p:cNvPicPr>
              <a:picLocks noChangeAspect="1"/>
            </p:cNvPicPr>
            <p:nvPr/>
          </p:nvPicPr>
          <p:blipFill>
            <a:blip r:embed="rId18"/>
            <a:stretch>
              <a:fillRect/>
            </a:stretch>
          </p:blipFill>
          <p:spPr>
            <a:xfrm>
              <a:off x="6321729" y="3559833"/>
              <a:ext cx="1140530" cy="212192"/>
            </a:xfrm>
            <a:prstGeom prst="rect">
              <a:avLst/>
            </a:prstGeom>
          </p:spPr>
        </p:pic>
        <p:pic>
          <p:nvPicPr>
            <p:cNvPr id="35" name="Picture 34">
              <a:extLst>
                <a:ext uri="{FF2B5EF4-FFF2-40B4-BE49-F238E27FC236}">
                  <a16:creationId xmlns:a16="http://schemas.microsoft.com/office/drawing/2014/main" id="{97160575-6757-1F4E-B8DB-7F37D8B29593}"/>
                </a:ext>
              </a:extLst>
            </p:cNvPr>
            <p:cNvPicPr>
              <a:picLocks noChangeAspect="1"/>
            </p:cNvPicPr>
            <p:nvPr/>
          </p:nvPicPr>
          <p:blipFill>
            <a:blip r:embed="rId19"/>
            <a:stretch>
              <a:fillRect/>
            </a:stretch>
          </p:blipFill>
          <p:spPr>
            <a:xfrm>
              <a:off x="6256994" y="4221221"/>
              <a:ext cx="1270000" cy="279400"/>
            </a:xfrm>
            <a:prstGeom prst="rect">
              <a:avLst/>
            </a:prstGeom>
          </p:spPr>
        </p:pic>
        <p:pic>
          <p:nvPicPr>
            <p:cNvPr id="71" name="Picture 70">
              <a:extLst>
                <a:ext uri="{FF2B5EF4-FFF2-40B4-BE49-F238E27FC236}">
                  <a16:creationId xmlns:a16="http://schemas.microsoft.com/office/drawing/2014/main" id="{322F9D53-D55A-504F-AA0F-83C448AC6A50}"/>
                </a:ext>
              </a:extLst>
            </p:cNvPr>
            <p:cNvPicPr>
              <a:picLocks noChangeAspect="1"/>
            </p:cNvPicPr>
            <p:nvPr/>
          </p:nvPicPr>
          <p:blipFill>
            <a:blip r:embed="rId20"/>
            <a:stretch>
              <a:fillRect/>
            </a:stretch>
          </p:blipFill>
          <p:spPr>
            <a:xfrm>
              <a:off x="4987898" y="5559780"/>
              <a:ext cx="547440" cy="565291"/>
            </a:xfrm>
            <a:prstGeom prst="rect">
              <a:avLst/>
            </a:prstGeom>
          </p:spPr>
        </p:pic>
        <p:pic>
          <p:nvPicPr>
            <p:cNvPr id="73" name="Picture 72">
              <a:extLst>
                <a:ext uri="{FF2B5EF4-FFF2-40B4-BE49-F238E27FC236}">
                  <a16:creationId xmlns:a16="http://schemas.microsoft.com/office/drawing/2014/main" id="{911FBA67-2BD1-1043-B988-676A1F16BE6F}"/>
                </a:ext>
              </a:extLst>
            </p:cNvPr>
            <p:cNvPicPr>
              <a:picLocks noChangeAspect="1"/>
            </p:cNvPicPr>
            <p:nvPr/>
          </p:nvPicPr>
          <p:blipFill>
            <a:blip r:embed="rId21"/>
            <a:stretch>
              <a:fillRect/>
            </a:stretch>
          </p:blipFill>
          <p:spPr>
            <a:xfrm>
              <a:off x="6217936" y="5774338"/>
              <a:ext cx="1312489" cy="225980"/>
            </a:xfrm>
            <a:prstGeom prst="rect">
              <a:avLst/>
            </a:prstGeom>
          </p:spPr>
        </p:pic>
        <p:sp>
          <p:nvSpPr>
            <p:cNvPr id="76" name="Rectangle 75">
              <a:extLst>
                <a:ext uri="{FF2B5EF4-FFF2-40B4-BE49-F238E27FC236}">
                  <a16:creationId xmlns:a16="http://schemas.microsoft.com/office/drawing/2014/main" id="{73173542-F2B0-6B41-BD46-0B0C00EE40F5}"/>
                </a:ext>
              </a:extLst>
            </p:cNvPr>
            <p:cNvSpPr/>
            <p:nvPr/>
          </p:nvSpPr>
          <p:spPr>
            <a:xfrm>
              <a:off x="4305300" y="1553991"/>
              <a:ext cx="3581400" cy="345028"/>
            </a:xfrm>
            <a:prstGeom prst="rect">
              <a:avLst/>
            </a:prstGeom>
            <a:solidFill>
              <a:srgbClr val="D0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Programs</a:t>
              </a:r>
            </a:p>
          </p:txBody>
        </p:sp>
      </p:grpSp>
      <p:grpSp>
        <p:nvGrpSpPr>
          <p:cNvPr id="83" name="Group 82">
            <a:extLst>
              <a:ext uri="{FF2B5EF4-FFF2-40B4-BE49-F238E27FC236}">
                <a16:creationId xmlns:a16="http://schemas.microsoft.com/office/drawing/2014/main" id="{2EBE3204-2051-3F4E-BE51-F45A85DFD607}"/>
              </a:ext>
            </a:extLst>
          </p:cNvPr>
          <p:cNvGrpSpPr/>
          <p:nvPr/>
        </p:nvGrpSpPr>
        <p:grpSpPr>
          <a:xfrm>
            <a:off x="4192448" y="1553991"/>
            <a:ext cx="3581400" cy="4789053"/>
            <a:chOff x="8248650" y="1553991"/>
            <a:chExt cx="3581400" cy="4789053"/>
          </a:xfrm>
        </p:grpSpPr>
        <p:sp>
          <p:nvSpPr>
            <p:cNvPr id="12" name="Rectangle 11">
              <a:extLst>
                <a:ext uri="{FF2B5EF4-FFF2-40B4-BE49-F238E27FC236}">
                  <a16:creationId xmlns:a16="http://schemas.microsoft.com/office/drawing/2014/main" id="{29685274-9CEF-A240-8156-B3FDFC572CAE}"/>
                </a:ext>
              </a:extLst>
            </p:cNvPr>
            <p:cNvSpPr/>
            <p:nvPr/>
          </p:nvSpPr>
          <p:spPr>
            <a:xfrm>
              <a:off x="8248650" y="2045785"/>
              <a:ext cx="3581400" cy="4297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CEAF0EE-231D-D246-A0E9-65F2E56FD000}"/>
                </a:ext>
              </a:extLst>
            </p:cNvPr>
            <p:cNvSpPr/>
            <p:nvPr/>
          </p:nvSpPr>
          <p:spPr>
            <a:xfrm>
              <a:off x="8248650" y="1553991"/>
              <a:ext cx="3581400" cy="345028"/>
            </a:xfrm>
            <a:prstGeom prst="rect">
              <a:avLst/>
            </a:prstGeom>
            <a:solidFill>
              <a:srgbClr val="D0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Platform &amp; Products</a:t>
              </a:r>
            </a:p>
          </p:txBody>
        </p:sp>
        <p:sp>
          <p:nvSpPr>
            <p:cNvPr id="80" name="TextBox 79">
              <a:extLst>
                <a:ext uri="{FF2B5EF4-FFF2-40B4-BE49-F238E27FC236}">
                  <a16:creationId xmlns:a16="http://schemas.microsoft.com/office/drawing/2014/main" id="{ECE7D31F-47DC-4345-B7EF-E7024AC7A789}"/>
                </a:ext>
              </a:extLst>
            </p:cNvPr>
            <p:cNvSpPr txBox="1"/>
            <p:nvPr/>
          </p:nvSpPr>
          <p:spPr>
            <a:xfrm>
              <a:off x="8619082" y="2139853"/>
              <a:ext cx="2928810" cy="4109138"/>
            </a:xfrm>
            <a:prstGeom prst="rect">
              <a:avLst/>
            </a:prstGeom>
            <a:noFill/>
          </p:spPr>
          <p:txBody>
            <a:bodyPr wrap="square" rtlCol="0">
              <a:spAutoFit/>
            </a:bodyPr>
            <a:lstStyle/>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Merchant Funded Offers</a:t>
              </a:r>
            </a:p>
            <a:p>
              <a:pPr algn="ctr">
                <a:lnSpc>
                  <a:spcPct val="150000"/>
                </a:lnSpc>
              </a:pPr>
              <a:endParaRPr lang="en-US"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Hosted Shopping Solutions</a:t>
              </a:r>
            </a:p>
            <a:p>
              <a:pPr algn="ctr">
                <a:lnSpc>
                  <a:spcPct val="150000"/>
                </a:lnSpc>
              </a:pPr>
              <a:endParaRPr lang="en-US"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Mobile apps &amp; integrations</a:t>
              </a:r>
            </a:p>
            <a:p>
              <a:pPr algn="ctr">
                <a:lnSpc>
                  <a:spcPct val="150000"/>
                </a:lnSpc>
              </a:pPr>
              <a:endParaRPr lang="en-US"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Browser extension</a:t>
              </a:r>
            </a:p>
            <a:p>
              <a:pPr algn="ctr">
                <a:lnSpc>
                  <a:spcPct val="150000"/>
                </a:lnSpc>
              </a:pPr>
              <a:endParaRPr lang="en-US"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In-store rewards</a:t>
              </a:r>
            </a:p>
            <a:p>
              <a:pPr algn="ctr">
                <a:lnSpc>
                  <a:spcPct val="150000"/>
                </a:lnSpc>
              </a:pPr>
              <a:endParaRPr lang="en-US"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algn="ctr">
                <a:lnSpc>
                  <a:spcPct val="150000"/>
                </a:lnSpc>
              </a:pP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Email marketing</a:t>
              </a:r>
            </a:p>
          </p:txBody>
        </p:sp>
      </p:grpSp>
      <p:sp>
        <p:nvSpPr>
          <p:cNvPr id="84" name="TextBox 83">
            <a:extLst>
              <a:ext uri="{FF2B5EF4-FFF2-40B4-BE49-F238E27FC236}">
                <a16:creationId xmlns:a16="http://schemas.microsoft.com/office/drawing/2014/main" id="{B612B0C9-059A-5C42-94A7-74D9B6F76FAF}"/>
              </a:ext>
            </a:extLst>
          </p:cNvPr>
          <p:cNvSpPr txBox="1"/>
          <p:nvPr/>
        </p:nvSpPr>
        <p:spPr>
          <a:xfrm>
            <a:off x="7811638" y="520680"/>
            <a:ext cx="3969410" cy="492443"/>
          </a:xfrm>
          <a:prstGeom prst="rect">
            <a:avLst/>
          </a:prstGeom>
          <a:noFill/>
        </p:spPr>
        <p:txBody>
          <a:bodyPr wrap="square" rtlCol="0">
            <a:spAutoFit/>
          </a:bodyPr>
          <a:lstStyle/>
          <a:p>
            <a:pPr algn="ctr"/>
            <a:r>
              <a:rPr lang="en-US" sz="2600" b="1" dirty="0">
                <a:solidFill>
                  <a:srgbClr val="D0202E"/>
                </a:solidFill>
                <a:latin typeface="Open Sans Semibold" panose="020B0606030504020204" pitchFamily="34" charset="0"/>
                <a:ea typeface="Open Sans Semibold" panose="020B0606030504020204" pitchFamily="34" charset="0"/>
                <a:cs typeface="Open Sans Semibold" panose="020B0606030504020204" pitchFamily="34" charset="0"/>
              </a:rPr>
              <a:t>70+ million</a:t>
            </a:r>
          </a:p>
        </p:txBody>
      </p:sp>
      <p:sp>
        <p:nvSpPr>
          <p:cNvPr id="85" name="TextBox 84">
            <a:extLst>
              <a:ext uri="{FF2B5EF4-FFF2-40B4-BE49-F238E27FC236}">
                <a16:creationId xmlns:a16="http://schemas.microsoft.com/office/drawing/2014/main" id="{0DC37F59-CE83-5847-A127-06E461A8E1DE}"/>
              </a:ext>
            </a:extLst>
          </p:cNvPr>
          <p:cNvSpPr txBox="1"/>
          <p:nvPr/>
        </p:nvSpPr>
        <p:spPr>
          <a:xfrm>
            <a:off x="8688306" y="908713"/>
            <a:ext cx="2216075" cy="338554"/>
          </a:xfrm>
          <a:prstGeom prst="rect">
            <a:avLst/>
          </a:prstGeom>
          <a:noFill/>
        </p:spPr>
        <p:txBody>
          <a:bodyPr wrap="square" rtlCol="0">
            <a:spAutoFit/>
          </a:bodyPr>
          <a:lstStyle/>
          <a:p>
            <a:pPr algn="ctr"/>
            <a:r>
              <a:rPr lang="en-US" sz="1600" b="1" dirty="0">
                <a:latin typeface="Open Sans Semibold" panose="020B0606030504020204" pitchFamily="34" charset="0"/>
                <a:ea typeface="Open Sans Semibold" panose="020B0606030504020204" pitchFamily="34" charset="0"/>
                <a:cs typeface="Open Sans Semibold" panose="020B0606030504020204" pitchFamily="34" charset="0"/>
              </a:rPr>
              <a:t>Network Audience</a:t>
            </a:r>
          </a:p>
        </p:txBody>
      </p:sp>
    </p:spTree>
    <p:extLst>
      <p:ext uri="{BB962C8B-B14F-4D97-AF65-F5344CB8AC3E}">
        <p14:creationId xmlns:p14="http://schemas.microsoft.com/office/powerpoint/2010/main" val="172015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899670" y="193559"/>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Cartera Rewards</a:t>
            </a:r>
          </a:p>
        </p:txBody>
      </p:sp>
      <p:sp>
        <p:nvSpPr>
          <p:cNvPr id="9" name="Content Placeholder 2">
            <a:extLst>
              <a:ext uri="{FF2B5EF4-FFF2-40B4-BE49-F238E27FC236}">
                <a16:creationId xmlns:a16="http://schemas.microsoft.com/office/drawing/2014/main" id="{4D289554-4D46-8A48-B67A-C00CEBD7318A}"/>
              </a:ext>
            </a:extLst>
          </p:cNvPr>
          <p:cNvSpPr>
            <a:spLocks noGrp="1"/>
          </p:cNvSpPr>
          <p:nvPr>
            <p:ph idx="1"/>
          </p:nvPr>
        </p:nvSpPr>
        <p:spPr>
          <a:xfrm>
            <a:off x="6375015" y="1944909"/>
            <a:ext cx="5384029" cy="5156007"/>
          </a:xfrm>
        </p:spPr>
        <p:txBody>
          <a:bodyPr>
            <a:noAutofit/>
          </a:bodyPr>
          <a:lstStyle/>
          <a:p>
            <a:pPr>
              <a:lnSpc>
                <a:spcPct val="150000"/>
              </a:lnSpc>
            </a:pPr>
            <a:r>
              <a:rPr lang="en-US" sz="1800" dirty="0">
                <a:latin typeface="Open Sans" panose="020B0606030504020204" pitchFamily="34" charset="0"/>
              </a:rPr>
              <a:t>Rewards in form of miles, points, cash-back, etc.</a:t>
            </a:r>
          </a:p>
          <a:p>
            <a:pPr>
              <a:lnSpc>
                <a:spcPct val="150000"/>
              </a:lnSpc>
            </a:pPr>
            <a:r>
              <a:rPr lang="en-US" sz="1800" dirty="0">
                <a:latin typeface="Open Sans" panose="020B0606030504020204" pitchFamily="34" charset="0"/>
              </a:rPr>
              <a:t>Contractual obligations determine pass-back</a:t>
            </a:r>
          </a:p>
          <a:p>
            <a:pPr>
              <a:lnSpc>
                <a:spcPct val="150000"/>
              </a:lnSpc>
            </a:pPr>
            <a:r>
              <a:rPr lang="en-US" sz="1800" dirty="0">
                <a:latin typeface="Open Sans" panose="020B0606030504020204" pitchFamily="34" charset="0"/>
                <a:ea typeface="Open Sans" panose="020B0606030504020204" pitchFamily="34" charset="0"/>
                <a:cs typeface="Open Sans" panose="020B0606030504020204" pitchFamily="34" charset="0"/>
              </a:rPr>
              <a:t>Reward members as soon as we receive transactions (no pending status)</a:t>
            </a:r>
          </a:p>
          <a:p>
            <a:pPr>
              <a:lnSpc>
                <a:spcPct val="150000"/>
              </a:lnSpc>
            </a:pPr>
            <a:r>
              <a:rPr lang="en-US" sz="1800" dirty="0">
                <a:latin typeface="Open Sans" panose="020B0606030504020204" pitchFamily="34" charset="0"/>
                <a:ea typeface="Open Sans" panose="020B0606030504020204" pitchFamily="34" charset="0"/>
                <a:cs typeface="Open Sans" panose="020B0606030504020204" pitchFamily="34" charset="0"/>
              </a:rPr>
              <a:t>Affiliate network requirements</a:t>
            </a:r>
          </a:p>
          <a:p>
            <a:pPr lvl="1">
              <a:lnSpc>
                <a:spcPct val="150000"/>
              </a:lnSpc>
            </a:pPr>
            <a:r>
              <a:rPr lang="en-US" sz="1400" dirty="0">
                <a:latin typeface="Open Sans" panose="020B0606030504020204" pitchFamily="34" charset="0"/>
              </a:rPr>
              <a:t>Flat commission terms</a:t>
            </a:r>
          </a:p>
          <a:p>
            <a:pPr lvl="1">
              <a:lnSpc>
                <a:spcPct val="150000"/>
              </a:lnSpc>
            </a:pPr>
            <a:r>
              <a:rPr lang="en-US" sz="1400" dirty="0">
                <a:latin typeface="Open Sans" panose="020B0606030504020204" pitchFamily="34" charset="0"/>
              </a:rPr>
              <a:t>Correct start and end dates of terms</a:t>
            </a:r>
          </a:p>
          <a:p>
            <a:pPr lvl="1">
              <a:lnSpc>
                <a:spcPct val="150000"/>
              </a:lnSpc>
            </a:pPr>
            <a:r>
              <a:rPr lang="en-US" sz="1400" dirty="0">
                <a:latin typeface="Open Sans" panose="020B0606030504020204" pitchFamily="34" charset="0"/>
              </a:rPr>
              <a:t>Last-click attribution</a:t>
            </a:r>
            <a:endParaRPr lang="en-US" sz="1200" dirty="0">
              <a:latin typeface="Open Sans" panose="020B0606030504020204" pitchFamily="34" charset="0"/>
            </a:endParaRP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4</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965896" y="618855"/>
            <a:ext cx="7009412"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How do we split up our commission with members, partners and Cartera?</a:t>
            </a:r>
          </a:p>
        </p:txBody>
      </p:sp>
      <p:graphicFrame>
        <p:nvGraphicFramePr>
          <p:cNvPr id="3" name="Diagram 2">
            <a:extLst>
              <a:ext uri="{FF2B5EF4-FFF2-40B4-BE49-F238E27FC236}">
                <a16:creationId xmlns:a16="http://schemas.microsoft.com/office/drawing/2014/main" id="{391528B2-6A8D-407E-9410-75A2BF47DC0B}"/>
              </a:ext>
            </a:extLst>
          </p:cNvPr>
          <p:cNvGraphicFramePr/>
          <p:nvPr>
            <p:extLst>
              <p:ext uri="{D42A27DB-BD31-4B8C-83A1-F6EECF244321}">
                <p14:modId xmlns:p14="http://schemas.microsoft.com/office/powerpoint/2010/main" val="2932574808"/>
              </p:ext>
            </p:extLst>
          </p:nvPr>
        </p:nvGraphicFramePr>
        <p:xfrm>
          <a:off x="899670" y="2037489"/>
          <a:ext cx="5741761" cy="4064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68440508-BFD1-4A6B-8A57-6FB9CD38A7C1}"/>
              </a:ext>
            </a:extLst>
          </p:cNvPr>
          <p:cNvSpPr txBox="1"/>
          <p:nvPr/>
        </p:nvSpPr>
        <p:spPr>
          <a:xfrm>
            <a:off x="723573" y="4199748"/>
            <a:ext cx="1399742" cy="646331"/>
          </a:xfrm>
          <a:prstGeom prst="rect">
            <a:avLst/>
          </a:prstGeom>
          <a:noFill/>
        </p:spPr>
        <p:txBody>
          <a:bodyPr wrap="none" rtlCol="0">
            <a:spAutoFit/>
          </a:bodyPr>
          <a:lstStyle/>
          <a:p>
            <a:pPr algn="ctr"/>
            <a:r>
              <a:rPr lang="en-US" b="1" dirty="0"/>
              <a:t>10% Gross</a:t>
            </a:r>
          </a:p>
          <a:p>
            <a:pPr algn="ctr"/>
            <a:r>
              <a:rPr lang="en-US" b="1" dirty="0"/>
              <a:t> Commission</a:t>
            </a:r>
          </a:p>
        </p:txBody>
      </p:sp>
      <p:pic>
        <p:nvPicPr>
          <p:cNvPr id="16" name="Picture 15" descr="A close up of a card&#10;&#10;Description automatically generated">
            <a:extLst>
              <a:ext uri="{FF2B5EF4-FFF2-40B4-BE49-F238E27FC236}">
                <a16:creationId xmlns:a16="http://schemas.microsoft.com/office/drawing/2014/main" id="{E41C6AEC-4349-41E2-92FF-3D67DAAE9F01}"/>
              </a:ext>
            </a:extLst>
          </p:cNvPr>
          <p:cNvPicPr>
            <a:picLocks noChangeAspect="1"/>
          </p:cNvPicPr>
          <p:nvPr/>
        </p:nvPicPr>
        <p:blipFill rotWithShape="1">
          <a:blip r:embed="rId8"/>
          <a:srcRect l="62132"/>
          <a:stretch/>
        </p:blipFill>
        <p:spPr>
          <a:xfrm>
            <a:off x="478612" y="226949"/>
            <a:ext cx="395748" cy="783812"/>
          </a:xfrm>
          <a:prstGeom prst="rect">
            <a:avLst/>
          </a:prstGeom>
        </p:spPr>
      </p:pic>
    </p:spTree>
    <p:extLst>
      <p:ext uri="{BB962C8B-B14F-4D97-AF65-F5344CB8AC3E}">
        <p14:creationId xmlns:p14="http://schemas.microsoft.com/office/powerpoint/2010/main" val="124504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Merchant Details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5</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What is included as part of Merchant’s offering?</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pic>
        <p:nvPicPr>
          <p:cNvPr id="2" name="Picture 1">
            <a:extLst>
              <a:ext uri="{FF2B5EF4-FFF2-40B4-BE49-F238E27FC236}">
                <a16:creationId xmlns:a16="http://schemas.microsoft.com/office/drawing/2014/main" id="{E8A8C323-5208-47E0-B0A7-45ADAED41E46}"/>
              </a:ext>
            </a:extLst>
          </p:cNvPr>
          <p:cNvPicPr>
            <a:picLocks noChangeAspect="1"/>
          </p:cNvPicPr>
          <p:nvPr/>
        </p:nvPicPr>
        <p:blipFill>
          <a:blip r:embed="rId4"/>
          <a:stretch>
            <a:fillRect/>
          </a:stretch>
        </p:blipFill>
        <p:spPr>
          <a:xfrm>
            <a:off x="5569293" y="469211"/>
            <a:ext cx="6528403" cy="5957677"/>
          </a:xfrm>
          <a:prstGeom prst="rect">
            <a:avLst/>
          </a:prstGeom>
        </p:spPr>
      </p:pic>
      <p:sp>
        <p:nvSpPr>
          <p:cNvPr id="18" name="Rectangle 17">
            <a:extLst>
              <a:ext uri="{FF2B5EF4-FFF2-40B4-BE49-F238E27FC236}">
                <a16:creationId xmlns:a16="http://schemas.microsoft.com/office/drawing/2014/main" id="{D03CA962-328E-4C78-B1FF-7E13907A3201}"/>
              </a:ext>
            </a:extLst>
          </p:cNvPr>
          <p:cNvSpPr/>
          <p:nvPr/>
        </p:nvSpPr>
        <p:spPr>
          <a:xfrm>
            <a:off x="5873456" y="1968095"/>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1 </a:t>
            </a:r>
            <a:endParaRPr lang="en-US" sz="1100" dirty="0">
              <a:solidFill>
                <a:schemeClr val="bg1"/>
              </a:solidFill>
              <a:latin typeface="Open Sans" charset="0"/>
              <a:ea typeface="Open Sans" charset="0"/>
              <a:cs typeface="Open Sans" charset="0"/>
            </a:endParaRPr>
          </a:p>
        </p:txBody>
      </p:sp>
      <p:sp>
        <p:nvSpPr>
          <p:cNvPr id="19" name="Oval 18">
            <a:extLst>
              <a:ext uri="{FF2B5EF4-FFF2-40B4-BE49-F238E27FC236}">
                <a16:creationId xmlns:a16="http://schemas.microsoft.com/office/drawing/2014/main" id="{F102CC2D-5571-44E1-904D-36B72F1A41BA}"/>
              </a:ext>
            </a:extLst>
          </p:cNvPr>
          <p:cNvSpPr>
            <a:spLocks noChangeAspect="1"/>
          </p:cNvSpPr>
          <p:nvPr/>
        </p:nvSpPr>
        <p:spPr>
          <a:xfrm>
            <a:off x="6126662" y="2578297"/>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523002-B5A5-4511-AEAA-83220CC0D380}"/>
              </a:ext>
            </a:extLst>
          </p:cNvPr>
          <p:cNvSpPr/>
          <p:nvPr/>
        </p:nvSpPr>
        <p:spPr>
          <a:xfrm>
            <a:off x="6132718" y="2561792"/>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2 </a:t>
            </a:r>
            <a:endParaRPr lang="en-US" sz="1100" dirty="0">
              <a:solidFill>
                <a:schemeClr val="bg1"/>
              </a:solidFill>
              <a:latin typeface="Open Sans" charset="0"/>
              <a:ea typeface="Open Sans" charset="0"/>
              <a:cs typeface="Open Sans" charset="0"/>
            </a:endParaRPr>
          </a:p>
        </p:txBody>
      </p:sp>
      <p:sp>
        <p:nvSpPr>
          <p:cNvPr id="21" name="Oval 20">
            <a:extLst>
              <a:ext uri="{FF2B5EF4-FFF2-40B4-BE49-F238E27FC236}">
                <a16:creationId xmlns:a16="http://schemas.microsoft.com/office/drawing/2014/main" id="{C494855E-F32C-4100-8210-3C64CA02245F}"/>
              </a:ext>
            </a:extLst>
          </p:cNvPr>
          <p:cNvSpPr>
            <a:spLocks noChangeAspect="1"/>
          </p:cNvSpPr>
          <p:nvPr/>
        </p:nvSpPr>
        <p:spPr>
          <a:xfrm>
            <a:off x="6212312" y="2064808"/>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CB3D5F-8FE8-479C-B4D5-60E568C3B448}"/>
              </a:ext>
            </a:extLst>
          </p:cNvPr>
          <p:cNvSpPr/>
          <p:nvPr/>
        </p:nvSpPr>
        <p:spPr>
          <a:xfrm>
            <a:off x="6218368" y="2048303"/>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1 </a:t>
            </a:r>
            <a:endParaRPr lang="en-US" sz="1100" dirty="0">
              <a:solidFill>
                <a:schemeClr val="bg1"/>
              </a:solidFill>
              <a:latin typeface="Open Sans" charset="0"/>
              <a:ea typeface="Open Sans" charset="0"/>
              <a:cs typeface="Open Sans" charset="0"/>
            </a:endParaRPr>
          </a:p>
        </p:txBody>
      </p:sp>
      <p:sp>
        <p:nvSpPr>
          <p:cNvPr id="23" name="Oval 22">
            <a:extLst>
              <a:ext uri="{FF2B5EF4-FFF2-40B4-BE49-F238E27FC236}">
                <a16:creationId xmlns:a16="http://schemas.microsoft.com/office/drawing/2014/main" id="{8F7ADB64-989B-40A1-884D-51BA9606535D}"/>
              </a:ext>
            </a:extLst>
          </p:cNvPr>
          <p:cNvSpPr>
            <a:spLocks noChangeAspect="1"/>
          </p:cNvSpPr>
          <p:nvPr/>
        </p:nvSpPr>
        <p:spPr>
          <a:xfrm>
            <a:off x="7841255" y="2735583"/>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BD21D2-5D81-4148-A956-74B06DA3F700}"/>
              </a:ext>
            </a:extLst>
          </p:cNvPr>
          <p:cNvSpPr/>
          <p:nvPr/>
        </p:nvSpPr>
        <p:spPr>
          <a:xfrm>
            <a:off x="7847311" y="2719078"/>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3 </a:t>
            </a:r>
            <a:endParaRPr lang="en-US" sz="1100" dirty="0">
              <a:solidFill>
                <a:schemeClr val="bg1"/>
              </a:solidFill>
              <a:latin typeface="Open Sans" charset="0"/>
              <a:ea typeface="Open Sans" charset="0"/>
              <a:cs typeface="Open Sans" charset="0"/>
            </a:endParaRPr>
          </a:p>
        </p:txBody>
      </p:sp>
      <p:sp>
        <p:nvSpPr>
          <p:cNvPr id="25" name="Oval 24">
            <a:extLst>
              <a:ext uri="{FF2B5EF4-FFF2-40B4-BE49-F238E27FC236}">
                <a16:creationId xmlns:a16="http://schemas.microsoft.com/office/drawing/2014/main" id="{677B7431-AABE-4291-9939-1C418B01F84E}"/>
              </a:ext>
            </a:extLst>
          </p:cNvPr>
          <p:cNvSpPr>
            <a:spLocks noChangeAspect="1"/>
          </p:cNvSpPr>
          <p:nvPr/>
        </p:nvSpPr>
        <p:spPr>
          <a:xfrm>
            <a:off x="5638800" y="3749135"/>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7CDAB93-C70C-425F-86BD-E9020FDA5CE4}"/>
              </a:ext>
            </a:extLst>
          </p:cNvPr>
          <p:cNvSpPr/>
          <p:nvPr/>
        </p:nvSpPr>
        <p:spPr>
          <a:xfrm>
            <a:off x="5644856" y="373263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4 </a:t>
            </a:r>
            <a:endParaRPr lang="en-US" sz="1100" dirty="0">
              <a:solidFill>
                <a:schemeClr val="bg1"/>
              </a:solidFill>
              <a:latin typeface="Open Sans" charset="0"/>
              <a:ea typeface="Open Sans" charset="0"/>
              <a:cs typeface="Open Sans" charset="0"/>
            </a:endParaRPr>
          </a:p>
        </p:txBody>
      </p:sp>
      <p:sp>
        <p:nvSpPr>
          <p:cNvPr id="27" name="Oval 26">
            <a:extLst>
              <a:ext uri="{FF2B5EF4-FFF2-40B4-BE49-F238E27FC236}">
                <a16:creationId xmlns:a16="http://schemas.microsoft.com/office/drawing/2014/main" id="{F338A6CB-4AA2-425D-9007-2E6DA492154F}"/>
              </a:ext>
            </a:extLst>
          </p:cNvPr>
          <p:cNvSpPr>
            <a:spLocks noChangeAspect="1"/>
          </p:cNvSpPr>
          <p:nvPr/>
        </p:nvSpPr>
        <p:spPr>
          <a:xfrm>
            <a:off x="5651829" y="5295169"/>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1E9F6A-DB5E-4D92-996C-E716D985A894}"/>
              </a:ext>
            </a:extLst>
          </p:cNvPr>
          <p:cNvSpPr/>
          <p:nvPr/>
        </p:nvSpPr>
        <p:spPr>
          <a:xfrm>
            <a:off x="5657885" y="5278664"/>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5 </a:t>
            </a:r>
            <a:endParaRPr lang="en-US" sz="1100" dirty="0">
              <a:solidFill>
                <a:schemeClr val="bg1"/>
              </a:solidFill>
              <a:latin typeface="Open Sans" charset="0"/>
              <a:ea typeface="Open Sans" charset="0"/>
              <a:cs typeface="Open Sans" charset="0"/>
            </a:endParaRPr>
          </a:p>
        </p:txBody>
      </p:sp>
      <p:sp>
        <p:nvSpPr>
          <p:cNvPr id="29" name="Content Placeholder 2">
            <a:extLst>
              <a:ext uri="{FF2B5EF4-FFF2-40B4-BE49-F238E27FC236}">
                <a16:creationId xmlns:a16="http://schemas.microsoft.com/office/drawing/2014/main" id="{5CCCAF0F-E939-49FC-9042-48283B488234}"/>
              </a:ext>
            </a:extLst>
          </p:cNvPr>
          <p:cNvSpPr txBox="1">
            <a:spLocks/>
          </p:cNvSpPr>
          <p:nvPr/>
        </p:nvSpPr>
        <p:spPr>
          <a:xfrm>
            <a:off x="446544" y="2561792"/>
            <a:ext cx="4968039" cy="3228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Merchant Logo</a:t>
            </a:r>
          </a:p>
          <a:p>
            <a:pPr marL="457200" indent="-457200">
              <a:buFont typeface="+mj-lt"/>
              <a:buAutoNum type="arabicPeriod"/>
            </a:pPr>
            <a:r>
              <a:rPr lang="en-US" sz="2000" dirty="0"/>
              <a:t>Reward Earn Rate</a:t>
            </a:r>
          </a:p>
          <a:p>
            <a:pPr marL="457200" indent="-457200">
              <a:buFont typeface="+mj-lt"/>
              <a:buAutoNum type="arabicPeriod"/>
            </a:pPr>
            <a:r>
              <a:rPr lang="en-US" sz="2000" dirty="0"/>
              <a:t>Affiliate Approved Coupons/Offers</a:t>
            </a:r>
          </a:p>
          <a:p>
            <a:pPr marL="457200" indent="-457200">
              <a:buFont typeface="+mj-lt"/>
              <a:buAutoNum type="arabicPeriod"/>
            </a:pPr>
            <a:r>
              <a:rPr lang="en-US" sz="2000" dirty="0"/>
              <a:t>Merchant Brand Description</a:t>
            </a:r>
          </a:p>
          <a:p>
            <a:pPr marL="457200" indent="-457200">
              <a:buFont typeface="+mj-lt"/>
              <a:buAutoNum type="arabicPeriod"/>
            </a:pPr>
            <a:r>
              <a:rPr lang="en-US" sz="2000" dirty="0"/>
              <a:t>Terms &amp; Conditions for Earning</a:t>
            </a:r>
          </a:p>
        </p:txBody>
      </p:sp>
    </p:spTree>
    <p:extLst>
      <p:ext uri="{BB962C8B-B14F-4D97-AF65-F5344CB8AC3E}">
        <p14:creationId xmlns:p14="http://schemas.microsoft.com/office/powerpoint/2010/main" val="205683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4AF64-1C9C-4053-9F48-C1446E3EF522}"/>
              </a:ext>
            </a:extLst>
          </p:cNvPr>
          <p:cNvPicPr>
            <a:picLocks noChangeAspect="1"/>
          </p:cNvPicPr>
          <p:nvPr/>
        </p:nvPicPr>
        <p:blipFill rotWithShape="1">
          <a:blip r:embed="rId3"/>
          <a:srcRect t="14300" b="5558"/>
          <a:stretch/>
        </p:blipFill>
        <p:spPr>
          <a:xfrm>
            <a:off x="6264862" y="707959"/>
            <a:ext cx="5629242" cy="2490780"/>
          </a:xfrm>
          <a:prstGeom prst="rect">
            <a:avLst/>
          </a:prstGeom>
        </p:spPr>
      </p:pic>
      <p:pic>
        <p:nvPicPr>
          <p:cNvPr id="6" name="Picture 5">
            <a:extLst>
              <a:ext uri="{FF2B5EF4-FFF2-40B4-BE49-F238E27FC236}">
                <a16:creationId xmlns:a16="http://schemas.microsoft.com/office/drawing/2014/main" id="{40BB52A5-EA54-4FF3-9AD8-7AEB4077453C}"/>
              </a:ext>
            </a:extLst>
          </p:cNvPr>
          <p:cNvPicPr>
            <a:picLocks noChangeAspect="1"/>
          </p:cNvPicPr>
          <p:nvPr/>
        </p:nvPicPr>
        <p:blipFill rotWithShape="1">
          <a:blip r:embed="rId4"/>
          <a:srcRect b="6001"/>
          <a:stretch/>
        </p:blipFill>
        <p:spPr>
          <a:xfrm>
            <a:off x="6264862" y="3241720"/>
            <a:ext cx="5629242" cy="2976433"/>
          </a:xfrm>
          <a:prstGeom prst="rect">
            <a:avLst/>
          </a:prstGeom>
        </p:spPr>
      </p:pic>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Button</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6</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Browser Extension is live for six Cartera clients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5"/>
          <a:srcRect l="62132"/>
          <a:stretch/>
        </p:blipFill>
        <p:spPr>
          <a:xfrm>
            <a:off x="478612" y="226949"/>
            <a:ext cx="395748" cy="783812"/>
          </a:xfrm>
          <a:prstGeom prst="rect">
            <a:avLst/>
          </a:prstGeom>
        </p:spPr>
      </p:pic>
      <p:sp>
        <p:nvSpPr>
          <p:cNvPr id="19" name="Oval 18">
            <a:extLst>
              <a:ext uri="{FF2B5EF4-FFF2-40B4-BE49-F238E27FC236}">
                <a16:creationId xmlns:a16="http://schemas.microsoft.com/office/drawing/2014/main" id="{F102CC2D-5571-44E1-904D-36B72F1A41BA}"/>
              </a:ext>
            </a:extLst>
          </p:cNvPr>
          <p:cNvSpPr>
            <a:spLocks noChangeAspect="1"/>
          </p:cNvSpPr>
          <p:nvPr/>
        </p:nvSpPr>
        <p:spPr>
          <a:xfrm>
            <a:off x="9773092" y="1037735"/>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F523002-B5A5-4511-AEAA-83220CC0D380}"/>
              </a:ext>
            </a:extLst>
          </p:cNvPr>
          <p:cNvSpPr/>
          <p:nvPr/>
        </p:nvSpPr>
        <p:spPr>
          <a:xfrm>
            <a:off x="9779148" y="102123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2 </a:t>
            </a:r>
            <a:endParaRPr lang="en-US" sz="1100" dirty="0">
              <a:solidFill>
                <a:schemeClr val="bg1"/>
              </a:solidFill>
              <a:latin typeface="Open Sans" charset="0"/>
              <a:ea typeface="Open Sans" charset="0"/>
              <a:cs typeface="Open Sans" charset="0"/>
            </a:endParaRPr>
          </a:p>
        </p:txBody>
      </p:sp>
      <p:sp>
        <p:nvSpPr>
          <p:cNvPr id="23" name="Oval 22">
            <a:extLst>
              <a:ext uri="{FF2B5EF4-FFF2-40B4-BE49-F238E27FC236}">
                <a16:creationId xmlns:a16="http://schemas.microsoft.com/office/drawing/2014/main" id="{8F7ADB64-989B-40A1-884D-51BA9606535D}"/>
              </a:ext>
            </a:extLst>
          </p:cNvPr>
          <p:cNvSpPr>
            <a:spLocks noChangeAspect="1"/>
          </p:cNvSpPr>
          <p:nvPr/>
        </p:nvSpPr>
        <p:spPr>
          <a:xfrm>
            <a:off x="9881336" y="3778350"/>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4BD21D2-5D81-4148-A956-74B06DA3F700}"/>
              </a:ext>
            </a:extLst>
          </p:cNvPr>
          <p:cNvSpPr/>
          <p:nvPr/>
        </p:nvSpPr>
        <p:spPr>
          <a:xfrm>
            <a:off x="9887392" y="3761845"/>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3 </a:t>
            </a:r>
            <a:endParaRPr lang="en-US" sz="1100" dirty="0">
              <a:solidFill>
                <a:schemeClr val="bg1"/>
              </a:solidFill>
              <a:latin typeface="Open Sans" charset="0"/>
              <a:ea typeface="Open Sans" charset="0"/>
              <a:cs typeface="Open Sans" charset="0"/>
            </a:endParaRPr>
          </a:p>
        </p:txBody>
      </p:sp>
      <p:sp>
        <p:nvSpPr>
          <p:cNvPr id="28" name="Rectangle 27">
            <a:extLst>
              <a:ext uri="{FF2B5EF4-FFF2-40B4-BE49-F238E27FC236}">
                <a16:creationId xmlns:a16="http://schemas.microsoft.com/office/drawing/2014/main" id="{D61E9F6A-DB5E-4D92-996C-E716D985A894}"/>
              </a:ext>
            </a:extLst>
          </p:cNvPr>
          <p:cNvSpPr/>
          <p:nvPr/>
        </p:nvSpPr>
        <p:spPr>
          <a:xfrm>
            <a:off x="5657885" y="5278664"/>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5 </a:t>
            </a:r>
            <a:endParaRPr lang="en-US" sz="1100" dirty="0">
              <a:solidFill>
                <a:schemeClr val="bg1"/>
              </a:solidFill>
              <a:latin typeface="Open Sans" charset="0"/>
              <a:ea typeface="Open Sans" charset="0"/>
              <a:cs typeface="Open Sans" charset="0"/>
            </a:endParaRPr>
          </a:p>
        </p:txBody>
      </p:sp>
      <p:pic>
        <p:nvPicPr>
          <p:cNvPr id="3" name="Picture 2">
            <a:extLst>
              <a:ext uri="{FF2B5EF4-FFF2-40B4-BE49-F238E27FC236}">
                <a16:creationId xmlns:a16="http://schemas.microsoft.com/office/drawing/2014/main" id="{B20046D2-8E49-4830-8816-755F48393219}"/>
              </a:ext>
            </a:extLst>
          </p:cNvPr>
          <p:cNvPicPr>
            <a:picLocks noChangeAspect="1"/>
          </p:cNvPicPr>
          <p:nvPr/>
        </p:nvPicPr>
        <p:blipFill rotWithShape="1">
          <a:blip r:embed="rId6"/>
          <a:srcRect l="2446" t="2879" r="5013" b="2270"/>
          <a:stretch/>
        </p:blipFill>
        <p:spPr>
          <a:xfrm>
            <a:off x="5807697" y="2497593"/>
            <a:ext cx="2572655" cy="3952137"/>
          </a:xfrm>
          <a:prstGeom prst="rect">
            <a:avLst/>
          </a:prstGeom>
        </p:spPr>
      </p:pic>
      <p:sp>
        <p:nvSpPr>
          <p:cNvPr id="29" name="Content Placeholder 2">
            <a:extLst>
              <a:ext uri="{FF2B5EF4-FFF2-40B4-BE49-F238E27FC236}">
                <a16:creationId xmlns:a16="http://schemas.microsoft.com/office/drawing/2014/main" id="{5CCCAF0F-E939-49FC-9042-48283B488234}"/>
              </a:ext>
            </a:extLst>
          </p:cNvPr>
          <p:cNvSpPr txBox="1">
            <a:spLocks/>
          </p:cNvSpPr>
          <p:nvPr/>
        </p:nvSpPr>
        <p:spPr>
          <a:xfrm>
            <a:off x="295295" y="1953349"/>
            <a:ext cx="5477639" cy="3704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Marketing Communication vehicle</a:t>
            </a:r>
          </a:p>
          <a:p>
            <a:pPr lvl="1"/>
            <a:r>
              <a:rPr lang="en-US" sz="1600" dirty="0"/>
              <a:t>My Account information </a:t>
            </a:r>
          </a:p>
          <a:p>
            <a:pPr lvl="1"/>
            <a:r>
              <a:rPr lang="en-US" sz="1600" dirty="0"/>
              <a:t>Participating merchants and earning</a:t>
            </a:r>
          </a:p>
          <a:p>
            <a:pPr lvl="1"/>
            <a:r>
              <a:rPr lang="en-US" sz="1600" dirty="0"/>
              <a:t>Bonus &amp; Sweepstakes messaging</a:t>
            </a:r>
          </a:p>
          <a:p>
            <a:pPr lvl="1"/>
            <a:r>
              <a:rPr lang="en-US" sz="1600" dirty="0"/>
              <a:t>Additional Marketing opportunities </a:t>
            </a:r>
          </a:p>
          <a:p>
            <a:pPr marL="457200" indent="-457200">
              <a:buFont typeface="+mj-lt"/>
              <a:buAutoNum type="arabicPeriod"/>
            </a:pPr>
            <a:r>
              <a:rPr lang="en-US" sz="2000" dirty="0"/>
              <a:t>Customers are reminded to always shop earn with participating retailers</a:t>
            </a:r>
          </a:p>
          <a:p>
            <a:pPr marL="457200" indent="-457200">
              <a:buFont typeface="+mj-lt"/>
              <a:buAutoNum type="arabicPeriod"/>
            </a:pPr>
            <a:r>
              <a:rPr lang="en-US" sz="2000" dirty="0"/>
              <a:t>Coupon Magic applies coupons helping to reduce cart value</a:t>
            </a:r>
          </a:p>
        </p:txBody>
      </p:sp>
      <p:sp>
        <p:nvSpPr>
          <p:cNvPr id="21" name="Oval 20">
            <a:extLst>
              <a:ext uri="{FF2B5EF4-FFF2-40B4-BE49-F238E27FC236}">
                <a16:creationId xmlns:a16="http://schemas.microsoft.com/office/drawing/2014/main" id="{C494855E-F32C-4100-8210-3C64CA02245F}"/>
              </a:ext>
            </a:extLst>
          </p:cNvPr>
          <p:cNvSpPr>
            <a:spLocks noChangeAspect="1"/>
          </p:cNvSpPr>
          <p:nvPr/>
        </p:nvSpPr>
        <p:spPr>
          <a:xfrm>
            <a:off x="5631287" y="2876865"/>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8CB3D5F-8FE8-479C-B4D5-60E568C3B448}"/>
              </a:ext>
            </a:extLst>
          </p:cNvPr>
          <p:cNvSpPr/>
          <p:nvPr/>
        </p:nvSpPr>
        <p:spPr>
          <a:xfrm>
            <a:off x="5637343" y="286036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1 </a:t>
            </a:r>
            <a:endParaRPr lang="en-US" sz="110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232005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Integration &amp; Migration</a:t>
            </a:r>
          </a:p>
        </p:txBody>
      </p:sp>
      <p:sp>
        <p:nvSpPr>
          <p:cNvPr id="9" name="Content Placeholder 2">
            <a:extLst>
              <a:ext uri="{FF2B5EF4-FFF2-40B4-BE49-F238E27FC236}">
                <a16:creationId xmlns:a16="http://schemas.microsoft.com/office/drawing/2014/main" id="{4D289554-4D46-8A48-B67A-C00CEBD7318A}"/>
              </a:ext>
            </a:extLst>
          </p:cNvPr>
          <p:cNvSpPr>
            <a:spLocks noGrp="1"/>
          </p:cNvSpPr>
          <p:nvPr>
            <p:ph idx="1"/>
          </p:nvPr>
        </p:nvSpPr>
        <p:spPr>
          <a:xfrm>
            <a:off x="1041503" y="1583444"/>
            <a:ext cx="4513039" cy="4994725"/>
          </a:xfrm>
        </p:spPr>
        <p:txBody>
          <a:bodyPr>
            <a:noAutofit/>
          </a:bodyPr>
          <a:lstStyle/>
          <a:p>
            <a:pPr marL="0" indent="0">
              <a:lnSpc>
                <a:spcPct val="150000"/>
              </a:lnSpc>
              <a:buNone/>
            </a:pPr>
            <a:r>
              <a:rPr lang="en-US" sz="2400" b="1" dirty="0">
                <a:latin typeface="Open Sans" panose="020B0606030504020204" pitchFamily="34" charset="0"/>
                <a:ea typeface="Open Sans" panose="020B0606030504020204" pitchFamily="34" charset="0"/>
                <a:cs typeface="Open Sans" panose="020B0606030504020204" pitchFamily="34" charset="0"/>
              </a:rPr>
              <a:t>Integration</a:t>
            </a:r>
          </a:p>
          <a:p>
            <a:pPr>
              <a:lnSpc>
                <a:spcPct val="150000"/>
              </a:lnSpc>
            </a:pPr>
            <a:r>
              <a:rPr lang="en-US" sz="2000" spc="50" dirty="0">
                <a:latin typeface="Open Sans Light" charset="0"/>
              </a:rPr>
              <a:t>One-time set up fee to integrate</a:t>
            </a:r>
          </a:p>
          <a:p>
            <a:pPr lvl="1">
              <a:lnSpc>
                <a:spcPct val="150000"/>
              </a:lnSpc>
            </a:pPr>
            <a:r>
              <a:rPr lang="en-US" sz="1600" spc="50" dirty="0">
                <a:latin typeface="Open Sans Light" charset="0"/>
              </a:rPr>
              <a:t>Includes launch marketing</a:t>
            </a:r>
          </a:p>
          <a:p>
            <a:pPr lvl="1">
              <a:lnSpc>
                <a:spcPct val="150000"/>
              </a:lnSpc>
            </a:pPr>
            <a:r>
              <a:rPr lang="en-US" sz="1600" spc="50" dirty="0">
                <a:latin typeface="Open Sans Light" charset="0"/>
              </a:rPr>
              <a:t>Initial set up on Cartera’s network</a:t>
            </a:r>
          </a:p>
          <a:p>
            <a:pPr>
              <a:lnSpc>
                <a:spcPct val="150000"/>
              </a:lnSpc>
            </a:pPr>
            <a:r>
              <a:rPr lang="en-US" sz="2000" spc="50" dirty="0">
                <a:latin typeface="Open Sans Light" charset="0"/>
              </a:rPr>
              <a:t>Integration Packages</a:t>
            </a:r>
          </a:p>
          <a:p>
            <a:pPr lvl="1">
              <a:lnSpc>
                <a:spcPct val="150000"/>
              </a:lnSpc>
            </a:pPr>
            <a:r>
              <a:rPr lang="en-US" sz="1600" spc="50" dirty="0">
                <a:latin typeface="Open Sans Light" charset="0"/>
              </a:rPr>
              <a:t>Gold - $10,000</a:t>
            </a:r>
          </a:p>
          <a:p>
            <a:pPr lvl="1">
              <a:lnSpc>
                <a:spcPct val="150000"/>
              </a:lnSpc>
            </a:pPr>
            <a:r>
              <a:rPr lang="en-US" sz="1600" spc="50" dirty="0">
                <a:latin typeface="Open Sans Light" charset="0"/>
              </a:rPr>
              <a:t>Silver - $9,000</a:t>
            </a:r>
          </a:p>
          <a:p>
            <a:pPr lvl="1">
              <a:lnSpc>
                <a:spcPct val="150000"/>
              </a:lnSpc>
            </a:pPr>
            <a:r>
              <a:rPr lang="en-US" sz="1600" spc="50" dirty="0">
                <a:latin typeface="Open Sans Light" charset="0"/>
              </a:rPr>
              <a:t>Bronze - $8,000</a:t>
            </a:r>
          </a:p>
          <a:p>
            <a:pPr lvl="1">
              <a:lnSpc>
                <a:spcPct val="150000"/>
              </a:lnSpc>
            </a:pPr>
            <a:r>
              <a:rPr lang="en-US" sz="1600" spc="50" dirty="0">
                <a:latin typeface="Open Sans Light" charset="0"/>
              </a:rPr>
              <a:t>Launch Only - $6,500</a:t>
            </a:r>
          </a:p>
          <a:p>
            <a:pPr lvl="1">
              <a:lnSpc>
                <a:spcPct val="150000"/>
              </a:lnSpc>
            </a:pPr>
            <a:endParaRPr lang="en-US" sz="1400" b="1" dirty="0">
              <a:latin typeface="Open Sans" panose="020B0606030504020204" pitchFamily="34" charset="0"/>
            </a:endParaRPr>
          </a:p>
          <a:p>
            <a:pPr lvl="1">
              <a:lnSpc>
                <a:spcPct val="150000"/>
              </a:lnSpc>
            </a:pPr>
            <a:endParaRPr lang="en-US" sz="1400" b="1" dirty="0">
              <a:latin typeface="Open Sans" panose="020B0606030504020204" pitchFamily="34" charset="0"/>
            </a:endParaRPr>
          </a:p>
          <a:p>
            <a:pPr>
              <a:lnSpc>
                <a:spcPct val="150000"/>
              </a:lnSpc>
            </a:pPr>
            <a:endParaRPr lang="en-US" sz="1800" b="1" dirty="0">
              <a:latin typeface="Open Sans" panose="020B0606030504020204" pitchFamily="34" charset="0"/>
            </a:endParaRP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dirty="0">
                <a:latin typeface="Open Sans" panose="020B0606030504020204" pitchFamily="34" charset="0"/>
                <a:ea typeface="Open Sans" panose="020B0606030504020204" pitchFamily="34" charset="0"/>
                <a:cs typeface="Open Sans" panose="020B0606030504020204" pitchFamily="34" charset="0"/>
              </a:rPr>
              <a:t>Confidential &amp; proprietary</a:t>
            </a: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7</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What are the costs and processes involved with integration and migration?</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sp>
        <p:nvSpPr>
          <p:cNvPr id="16" name="Content Placeholder 2">
            <a:extLst>
              <a:ext uri="{FF2B5EF4-FFF2-40B4-BE49-F238E27FC236}">
                <a16:creationId xmlns:a16="http://schemas.microsoft.com/office/drawing/2014/main" id="{639B9B0C-1E9F-42DE-B6E4-83152FB8C596}"/>
              </a:ext>
            </a:extLst>
          </p:cNvPr>
          <p:cNvSpPr txBox="1">
            <a:spLocks/>
          </p:cNvSpPr>
          <p:nvPr/>
        </p:nvSpPr>
        <p:spPr>
          <a:xfrm>
            <a:off x="6321029" y="1565018"/>
            <a:ext cx="5356137" cy="49947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400" b="1" dirty="0">
                <a:latin typeface="Open Sans" panose="020B0606030504020204" pitchFamily="34" charset="0"/>
                <a:ea typeface="Open Sans" panose="020B0606030504020204" pitchFamily="34" charset="0"/>
                <a:cs typeface="Open Sans" panose="020B0606030504020204" pitchFamily="34" charset="0"/>
              </a:rPr>
              <a:t>Migration</a:t>
            </a:r>
          </a:p>
          <a:p>
            <a:r>
              <a:rPr lang="en-US" sz="2000" spc="50" dirty="0">
                <a:latin typeface="Open Sans Light" charset="0"/>
              </a:rPr>
              <a:t>Offsets the manual effort required to:</a:t>
            </a:r>
          </a:p>
          <a:p>
            <a:pPr marL="742950" lvl="1" indent="-285750"/>
            <a:r>
              <a:rPr lang="en-US" sz="1600" spc="50" dirty="0">
                <a:latin typeface="Open Sans Light" charset="0"/>
              </a:rPr>
              <a:t>Set up merchant on the new network</a:t>
            </a:r>
          </a:p>
          <a:p>
            <a:pPr marL="742950" lvl="1" indent="-285750"/>
            <a:r>
              <a:rPr lang="en-US" sz="1600" spc="50" dirty="0">
                <a:latin typeface="Open Sans Light" charset="0"/>
              </a:rPr>
              <a:t>Migrate links</a:t>
            </a:r>
          </a:p>
          <a:p>
            <a:pPr marL="742950" lvl="1" indent="-285750"/>
            <a:r>
              <a:rPr lang="en-US" sz="1600" spc="50" dirty="0">
                <a:latin typeface="Open Sans Light" charset="0"/>
              </a:rPr>
              <a:t>Ensure commission rates &amp; terms are correct</a:t>
            </a:r>
          </a:p>
          <a:p>
            <a:pPr marL="742950" lvl="1" indent="-285750"/>
            <a:r>
              <a:rPr lang="en-US" sz="1600" spc="50" dirty="0">
                <a:latin typeface="Open Sans Light" charset="0"/>
              </a:rPr>
              <a:t>Place test transactions on desktop and mobile</a:t>
            </a:r>
          </a:p>
          <a:p>
            <a:pPr marL="742950" lvl="1" indent="-285750"/>
            <a:r>
              <a:rPr lang="en-US" sz="1600" spc="50" dirty="0">
                <a:latin typeface="Open Sans Light" charset="0"/>
              </a:rPr>
              <a:t>Validate order processing</a:t>
            </a:r>
          </a:p>
          <a:p>
            <a:pPr marL="742950" lvl="1" indent="-285750"/>
            <a:r>
              <a:rPr lang="en-US" sz="1600" spc="50" dirty="0">
                <a:latin typeface="Open Sans Light" charset="0"/>
              </a:rPr>
              <a:t>Additional testing and review as needed</a:t>
            </a:r>
          </a:p>
          <a:p>
            <a:pPr>
              <a:lnSpc>
                <a:spcPct val="150000"/>
              </a:lnSpc>
            </a:pPr>
            <a:r>
              <a:rPr lang="en-US" sz="2000" dirty="0">
                <a:latin typeface="Open Sans" panose="020B0606030504020204" pitchFamily="34" charset="0"/>
              </a:rPr>
              <a:t>Migration costs</a:t>
            </a:r>
          </a:p>
          <a:p>
            <a:pPr lvl="1">
              <a:lnSpc>
                <a:spcPct val="150000"/>
              </a:lnSpc>
            </a:pPr>
            <a:r>
              <a:rPr lang="en-US" sz="1600" dirty="0">
                <a:latin typeface="Open Sans" panose="020B0606030504020204" pitchFamily="34" charset="0"/>
              </a:rPr>
              <a:t>Jan – October = $2,500</a:t>
            </a:r>
          </a:p>
          <a:p>
            <a:pPr lvl="1">
              <a:lnSpc>
                <a:spcPct val="150000"/>
              </a:lnSpc>
            </a:pPr>
            <a:r>
              <a:rPr lang="en-US" sz="1600" dirty="0">
                <a:latin typeface="Open Sans" panose="020B0606030504020204" pitchFamily="34" charset="0"/>
              </a:rPr>
              <a:t>Nov &amp; Dec = $5,000</a:t>
            </a:r>
          </a:p>
          <a:p>
            <a:pPr lvl="1">
              <a:lnSpc>
                <a:spcPct val="150000"/>
              </a:lnSpc>
            </a:pPr>
            <a:endParaRPr lang="en-US" sz="1400" b="1" dirty="0">
              <a:latin typeface="Open Sans" panose="020B0606030504020204" pitchFamily="34" charset="0"/>
            </a:endParaRPr>
          </a:p>
          <a:p>
            <a:pPr lvl="1">
              <a:lnSpc>
                <a:spcPct val="150000"/>
              </a:lnSpc>
            </a:pPr>
            <a:endParaRPr lang="en-US" sz="1400" b="1" dirty="0">
              <a:latin typeface="Open Sans" panose="020B0606030504020204" pitchFamily="34" charset="0"/>
            </a:endParaRPr>
          </a:p>
          <a:p>
            <a:pPr>
              <a:lnSpc>
                <a:spcPct val="150000"/>
              </a:lnSpc>
            </a:pPr>
            <a:endParaRPr lang="en-US" sz="1800" b="1" dirty="0">
              <a:latin typeface="Open Sans" panose="020B0606030504020204" pitchFamily="34" charset="0"/>
            </a:endParaRPr>
          </a:p>
        </p:txBody>
      </p:sp>
    </p:spTree>
    <p:extLst>
      <p:ext uri="{BB962C8B-B14F-4D97-AF65-F5344CB8AC3E}">
        <p14:creationId xmlns:p14="http://schemas.microsoft.com/office/powerpoint/2010/main" val="13881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Homepage Opportunities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5172005"/>
            <a:ext cx="4114800" cy="365125"/>
          </a:xfrm>
        </p:spPr>
        <p:txBody>
          <a:bodyPr/>
          <a:lstStyle/>
          <a:p>
            <a:pPr algn="r"/>
            <a:r>
              <a:rPr lang="en-US" sz="900">
                <a:latin typeface="Open Sans" panose="020B0606030504020204" pitchFamily="34" charset="0"/>
                <a:ea typeface="Open Sans" panose="020B0606030504020204" pitchFamily="34" charset="0"/>
                <a:cs typeface="Open Sans" panose="020B0606030504020204" pitchFamily="34" charset="0"/>
              </a:rPr>
              <a:t>Confidential &amp; proprietary</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5158223"/>
            <a:ext cx="364270" cy="365125"/>
          </a:xfrm>
        </p:spPr>
        <p:txBody>
          <a:bodyPr/>
          <a:lstStyle/>
          <a:p>
            <a:fld id="{5C02947A-FE0F-4842-8274-0856DB033967}" type="slidenum">
              <a:rPr lang="en-US" smtClean="0"/>
              <a:t>8</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Homepage media opportunities are available on specific client programs.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graphicFrame>
        <p:nvGraphicFramePr>
          <p:cNvPr id="17" name="Table 16">
            <a:extLst>
              <a:ext uri="{FF2B5EF4-FFF2-40B4-BE49-F238E27FC236}">
                <a16:creationId xmlns:a16="http://schemas.microsoft.com/office/drawing/2014/main" id="{E5D02C4D-B604-41A8-9694-D6F69F6310F3}"/>
              </a:ext>
            </a:extLst>
          </p:cNvPr>
          <p:cNvGraphicFramePr>
            <a:graphicFrameLocks noGrp="1"/>
          </p:cNvGraphicFramePr>
          <p:nvPr>
            <p:extLst>
              <p:ext uri="{D42A27DB-BD31-4B8C-83A1-F6EECF244321}">
                <p14:modId xmlns:p14="http://schemas.microsoft.com/office/powerpoint/2010/main" val="3176079926"/>
              </p:ext>
            </p:extLst>
          </p:nvPr>
        </p:nvGraphicFramePr>
        <p:xfrm>
          <a:off x="2429630" y="2041889"/>
          <a:ext cx="3947107" cy="4008727"/>
        </p:xfrm>
        <a:graphic>
          <a:graphicData uri="http://schemas.openxmlformats.org/drawingml/2006/table">
            <a:tbl>
              <a:tblPr firstRow="1" bandRow="1">
                <a:tableStyleId>{5C22544A-7EE6-4342-B048-85BDC9FD1C3A}</a:tableStyleId>
              </a:tblPr>
              <a:tblGrid>
                <a:gridCol w="3947107">
                  <a:extLst>
                    <a:ext uri="{9D8B030D-6E8A-4147-A177-3AD203B41FA5}">
                      <a16:colId xmlns:a16="http://schemas.microsoft.com/office/drawing/2014/main" val="870118563"/>
                    </a:ext>
                  </a:extLst>
                </a:gridCol>
              </a:tblGrid>
              <a:tr h="612805">
                <a:tc>
                  <a:txBody>
                    <a:bodyPr/>
                    <a:lstStyle/>
                    <a:p>
                      <a:pPr marL="0" marR="0" indent="0" algn="ctr" defTabSz="754362" rtl="0" eaLnBrk="1" fontAlgn="auto" latinLnBrk="0" hangingPunct="1">
                        <a:lnSpc>
                          <a:spcPts val="1700"/>
                        </a:lnSpc>
                        <a:spcBef>
                          <a:spcPts val="0"/>
                        </a:spcBef>
                        <a:spcAft>
                          <a:spcPts val="0"/>
                        </a:spcAft>
                        <a:buClrTx/>
                        <a:buSzTx/>
                        <a:buFontTx/>
                        <a:buNone/>
                        <a:tabLst/>
                        <a:defRPr/>
                      </a:pPr>
                      <a:r>
                        <a:rPr lang="en-US" sz="1800" b="0" spc="50" baseline="30000" dirty="0">
                          <a:latin typeface="Open Sans Light" charset="0"/>
                          <a:ea typeface="Open Sans Light" charset="0"/>
                          <a:cs typeface="Open Sans Light" charset="0"/>
                        </a:rPr>
                        <a:t>   Placement Opportunity  </a:t>
                      </a:r>
                    </a:p>
                  </a:txBody>
                  <a:tcPr marL="0" marR="457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6074"/>
                    </a:solidFill>
                  </a:tcPr>
                </a:tc>
                <a:extLst>
                  <a:ext uri="{0D108BD9-81ED-4DB2-BD59-A6C34878D82A}">
                    <a16:rowId xmlns:a16="http://schemas.microsoft.com/office/drawing/2014/main" val="390097148"/>
                  </a:ext>
                </a:extLst>
              </a:tr>
              <a:tr h="482208">
                <a:tc>
                  <a:txBody>
                    <a:bodyPr/>
                    <a:lstStyle/>
                    <a:p>
                      <a:pPr algn="ctr">
                        <a:lnSpc>
                          <a:spcPts val="1400"/>
                        </a:lnSpc>
                      </a:pPr>
                      <a:r>
                        <a:rPr lang="en-US" sz="1300" spc="50" baseline="0" dirty="0">
                          <a:solidFill>
                            <a:schemeClr val="bg1"/>
                          </a:solidFill>
                          <a:latin typeface="Open Sans Light" charset="0"/>
                          <a:ea typeface="Open Sans Light" charset="0"/>
                          <a:cs typeface="Open Sans Light" charset="0"/>
                        </a:rPr>
                        <a:t>1. Daily Deal</a:t>
                      </a:r>
                    </a:p>
                  </a:txBody>
                  <a:tcPr marL="0" marR="0" marT="137160" marB="1371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4213B"/>
                    </a:solidFill>
                  </a:tcPr>
                </a:tc>
                <a:extLst>
                  <a:ext uri="{0D108BD9-81ED-4DB2-BD59-A6C34878D82A}">
                    <a16:rowId xmlns:a16="http://schemas.microsoft.com/office/drawing/2014/main" val="251157531"/>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20" normalizeH="0" baseline="0" noProof="0" dirty="0">
                          <a:ln>
                            <a:noFill/>
                          </a:ln>
                          <a:solidFill>
                            <a:schemeClr val="bg1"/>
                          </a:solidFill>
                          <a:effectLst/>
                          <a:uLnTx/>
                          <a:uFillTx/>
                          <a:latin typeface="Open Sans Light" charset="0"/>
                          <a:ea typeface="Open Sans Light" charset="0"/>
                          <a:cs typeface="Open Sans Light" charset="0"/>
                        </a:rPr>
                        <a:t>2. Deal of the Week</a:t>
                      </a:r>
                      <a:endParaRPr kumimoji="0" lang="en-US" sz="1300" b="0" i="0" u="none" strike="noStrike" kern="1200" cap="none" spc="20" normalizeH="0" baseline="30000" noProof="0" dirty="0">
                        <a:ln>
                          <a:noFill/>
                        </a:ln>
                        <a:solidFill>
                          <a:schemeClr val="bg1"/>
                        </a:solidFill>
                        <a:effectLst/>
                        <a:uLnTx/>
                        <a:uFillTx/>
                        <a:latin typeface="Open Sans Light" charset="0"/>
                        <a:ea typeface="Open Sans Light" charset="0"/>
                        <a:cs typeface="Open Sans Light" charset="0"/>
                      </a:endParaRPr>
                    </a:p>
                  </a:txBody>
                  <a:tcPr marL="0" marR="0" marT="137160" marB="137160" anchor="ctr">
                    <a:solidFill>
                      <a:srgbClr val="E4213B"/>
                    </a:solidFill>
                  </a:tcPr>
                </a:tc>
                <a:extLst>
                  <a:ext uri="{0D108BD9-81ED-4DB2-BD59-A6C34878D82A}">
                    <a16:rowId xmlns:a16="http://schemas.microsoft.com/office/drawing/2014/main" val="334733866"/>
                  </a:ext>
                </a:extLst>
              </a:tr>
              <a:tr h="508984">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3. Rotational Letterbox</a:t>
                      </a:r>
                    </a:p>
                  </a:txBody>
                  <a:tcPr marL="0" marR="0" marT="137160" marB="137160" anchor="ctr">
                    <a:solidFill>
                      <a:srgbClr val="E4213B"/>
                    </a:solidFill>
                  </a:tcPr>
                </a:tc>
                <a:extLst>
                  <a:ext uri="{0D108BD9-81ED-4DB2-BD59-A6C34878D82A}">
                    <a16:rowId xmlns:a16="http://schemas.microsoft.com/office/drawing/2014/main" val="575654861"/>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4. Top Stores</a:t>
                      </a:r>
                    </a:p>
                  </a:txBody>
                  <a:tcPr marL="0" marR="0" marT="137160" marB="137160" anchor="ctr">
                    <a:solidFill>
                      <a:srgbClr val="E4213B"/>
                    </a:solidFill>
                  </a:tcPr>
                </a:tc>
                <a:extLst>
                  <a:ext uri="{0D108BD9-81ED-4DB2-BD59-A6C34878D82A}">
                    <a16:rowId xmlns:a16="http://schemas.microsoft.com/office/drawing/2014/main" val="446759094"/>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5. Featured Deals</a:t>
                      </a:r>
                    </a:p>
                  </a:txBody>
                  <a:tcPr marL="0" marR="0" marT="137160" marB="137160" anchor="ctr">
                    <a:solidFill>
                      <a:srgbClr val="E4213B"/>
                    </a:solidFill>
                  </a:tcPr>
                </a:tc>
                <a:extLst>
                  <a:ext uri="{0D108BD9-81ED-4DB2-BD59-A6C34878D82A}">
                    <a16:rowId xmlns:a16="http://schemas.microsoft.com/office/drawing/2014/main" val="2606212650"/>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6. Trending Offers</a:t>
                      </a:r>
                    </a:p>
                  </a:txBody>
                  <a:tcPr marL="0" marR="0" marT="137160" marB="137160" anchor="ctr">
                    <a:solidFill>
                      <a:srgbClr val="E4213B"/>
                    </a:solidFill>
                  </a:tcPr>
                </a:tc>
                <a:extLst>
                  <a:ext uri="{0D108BD9-81ED-4DB2-BD59-A6C34878D82A}">
                    <a16:rowId xmlns:a16="http://schemas.microsoft.com/office/drawing/2014/main" val="1791364059"/>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kumimoji="0" lang="en-US" sz="1300" b="0" i="0" u="none" strike="noStrike" kern="1200" cap="none" spc="50" normalizeH="0" baseline="0" noProof="0" dirty="0">
                          <a:ln>
                            <a:noFill/>
                          </a:ln>
                          <a:solidFill>
                            <a:schemeClr val="bg1"/>
                          </a:solidFill>
                          <a:effectLst/>
                          <a:uLnTx/>
                          <a:uFillTx/>
                          <a:latin typeface="Open Sans Light" charset="0"/>
                          <a:ea typeface="Open Sans Light" charset="0"/>
                          <a:cs typeface="Open Sans Light" charset="0"/>
                        </a:rPr>
                        <a:t>7. Sticky Footer</a:t>
                      </a:r>
                    </a:p>
                  </a:txBody>
                  <a:tcPr marL="0" marR="0" marT="137160" marB="137160" anchor="ctr">
                    <a:solidFill>
                      <a:srgbClr val="E4213B"/>
                    </a:solidFill>
                  </a:tcPr>
                </a:tc>
                <a:extLst>
                  <a:ext uri="{0D108BD9-81ED-4DB2-BD59-A6C34878D82A}">
                    <a16:rowId xmlns:a16="http://schemas.microsoft.com/office/drawing/2014/main" val="4118023754"/>
                  </a:ext>
                </a:extLst>
              </a:tr>
            </a:tbl>
          </a:graphicData>
        </a:graphic>
      </p:graphicFrame>
      <p:pic>
        <p:nvPicPr>
          <p:cNvPr id="21" name="Picture 20" descr="A screenshot of a social media post&#10;&#10;Description automatically generated">
            <a:extLst>
              <a:ext uri="{FF2B5EF4-FFF2-40B4-BE49-F238E27FC236}">
                <a16:creationId xmlns:a16="http://schemas.microsoft.com/office/drawing/2014/main" id="{FD8B874D-5AF3-4166-A874-F96054ADB5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2378"/>
          <a:stretch/>
        </p:blipFill>
        <p:spPr>
          <a:xfrm>
            <a:off x="8470871" y="412465"/>
            <a:ext cx="3335478" cy="3801978"/>
          </a:xfrm>
          <a:prstGeom prst="rect">
            <a:avLst/>
          </a:prstGeom>
          <a:effectLst>
            <a:glow rad="63500">
              <a:srgbClr val="EAEAEA">
                <a:alpha val="40000"/>
              </a:srgbClr>
            </a:glow>
          </a:effectLst>
        </p:spPr>
      </p:pic>
      <p:sp>
        <p:nvSpPr>
          <p:cNvPr id="22" name="Oval 21">
            <a:extLst>
              <a:ext uri="{FF2B5EF4-FFF2-40B4-BE49-F238E27FC236}">
                <a16:creationId xmlns:a16="http://schemas.microsoft.com/office/drawing/2014/main" id="{6C2B45E1-923C-4EDC-A990-DF09618D2509}"/>
              </a:ext>
            </a:extLst>
          </p:cNvPr>
          <p:cNvSpPr>
            <a:spLocks noChangeAspect="1"/>
          </p:cNvSpPr>
          <p:nvPr/>
        </p:nvSpPr>
        <p:spPr>
          <a:xfrm>
            <a:off x="8431469" y="365585"/>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BCD88D6-437C-46AD-A2B4-6FA8A1E1F5BA}"/>
              </a:ext>
            </a:extLst>
          </p:cNvPr>
          <p:cNvSpPr/>
          <p:nvPr/>
        </p:nvSpPr>
        <p:spPr>
          <a:xfrm>
            <a:off x="8437525" y="34908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1 </a:t>
            </a:r>
            <a:endParaRPr lang="en-US" sz="1100" dirty="0">
              <a:solidFill>
                <a:schemeClr val="bg1"/>
              </a:solidFill>
              <a:latin typeface="Open Sans" charset="0"/>
              <a:ea typeface="Open Sans" charset="0"/>
              <a:cs typeface="Open Sans" charset="0"/>
            </a:endParaRPr>
          </a:p>
        </p:txBody>
      </p:sp>
      <p:sp>
        <p:nvSpPr>
          <p:cNvPr id="24" name="Oval 23">
            <a:extLst>
              <a:ext uri="{FF2B5EF4-FFF2-40B4-BE49-F238E27FC236}">
                <a16:creationId xmlns:a16="http://schemas.microsoft.com/office/drawing/2014/main" id="{A0276314-ED71-4E0C-B1F8-48BEEE50B97E}"/>
              </a:ext>
            </a:extLst>
          </p:cNvPr>
          <p:cNvSpPr>
            <a:spLocks noChangeAspect="1"/>
          </p:cNvSpPr>
          <p:nvPr/>
        </p:nvSpPr>
        <p:spPr>
          <a:xfrm>
            <a:off x="8434497" y="1584367"/>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255FA1-76C4-4CCC-9D35-33E0622FD0DB}"/>
              </a:ext>
            </a:extLst>
          </p:cNvPr>
          <p:cNvSpPr/>
          <p:nvPr/>
        </p:nvSpPr>
        <p:spPr>
          <a:xfrm>
            <a:off x="8440847" y="156975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3</a:t>
            </a:r>
            <a:endParaRPr lang="en-US" sz="1100" dirty="0">
              <a:solidFill>
                <a:schemeClr val="bg1"/>
              </a:solidFill>
              <a:latin typeface="Open Sans" charset="0"/>
              <a:ea typeface="Open Sans" charset="0"/>
              <a:cs typeface="Open Sans" charset="0"/>
            </a:endParaRPr>
          </a:p>
        </p:txBody>
      </p:sp>
      <p:sp>
        <p:nvSpPr>
          <p:cNvPr id="26" name="Oval 25">
            <a:extLst>
              <a:ext uri="{FF2B5EF4-FFF2-40B4-BE49-F238E27FC236}">
                <a16:creationId xmlns:a16="http://schemas.microsoft.com/office/drawing/2014/main" id="{A4C58CAF-731A-4730-981D-F2B4F5F73B9F}"/>
              </a:ext>
            </a:extLst>
          </p:cNvPr>
          <p:cNvSpPr>
            <a:spLocks noChangeAspect="1"/>
          </p:cNvSpPr>
          <p:nvPr/>
        </p:nvSpPr>
        <p:spPr>
          <a:xfrm>
            <a:off x="8434497" y="2426357"/>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754377-7A7C-4ECA-9C43-A4AF586F05FE}"/>
              </a:ext>
            </a:extLst>
          </p:cNvPr>
          <p:cNvSpPr/>
          <p:nvPr/>
        </p:nvSpPr>
        <p:spPr>
          <a:xfrm>
            <a:off x="8440847" y="2411740"/>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4</a:t>
            </a:r>
            <a:endParaRPr lang="en-US" sz="1100" dirty="0">
              <a:solidFill>
                <a:schemeClr val="bg1"/>
              </a:solidFill>
              <a:latin typeface="Open Sans" charset="0"/>
              <a:ea typeface="Open Sans" charset="0"/>
              <a:cs typeface="Open Sans" charset="0"/>
            </a:endParaRPr>
          </a:p>
        </p:txBody>
      </p:sp>
      <p:sp>
        <p:nvSpPr>
          <p:cNvPr id="28" name="Oval 27">
            <a:extLst>
              <a:ext uri="{FF2B5EF4-FFF2-40B4-BE49-F238E27FC236}">
                <a16:creationId xmlns:a16="http://schemas.microsoft.com/office/drawing/2014/main" id="{B1C255DF-34D8-4ED0-B405-FEAADCC77BA2}"/>
              </a:ext>
            </a:extLst>
          </p:cNvPr>
          <p:cNvSpPr>
            <a:spLocks noChangeAspect="1"/>
          </p:cNvSpPr>
          <p:nvPr/>
        </p:nvSpPr>
        <p:spPr>
          <a:xfrm>
            <a:off x="8412147" y="3548596"/>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0802E70-1C9B-451B-A7EB-CBDA47EC1F77}"/>
              </a:ext>
            </a:extLst>
          </p:cNvPr>
          <p:cNvSpPr/>
          <p:nvPr/>
        </p:nvSpPr>
        <p:spPr>
          <a:xfrm>
            <a:off x="8418497" y="3533979"/>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5</a:t>
            </a:r>
            <a:endParaRPr lang="en-US" sz="1100" dirty="0">
              <a:solidFill>
                <a:schemeClr val="bg1"/>
              </a:solidFill>
              <a:latin typeface="Open Sans" charset="0"/>
              <a:ea typeface="Open Sans" charset="0"/>
              <a:cs typeface="Open Sans" charset="0"/>
            </a:endParaRPr>
          </a:p>
        </p:txBody>
      </p:sp>
      <p:sp>
        <p:nvSpPr>
          <p:cNvPr id="34" name="Oval 33">
            <a:extLst>
              <a:ext uri="{FF2B5EF4-FFF2-40B4-BE49-F238E27FC236}">
                <a16:creationId xmlns:a16="http://schemas.microsoft.com/office/drawing/2014/main" id="{DD99E428-F3C8-4D90-B651-3761111BB863}"/>
              </a:ext>
            </a:extLst>
          </p:cNvPr>
          <p:cNvSpPr>
            <a:spLocks noChangeAspect="1"/>
          </p:cNvSpPr>
          <p:nvPr/>
        </p:nvSpPr>
        <p:spPr>
          <a:xfrm>
            <a:off x="8434497" y="1144100"/>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931B66A-D921-4D4F-908B-772E2EC9B3DD}"/>
              </a:ext>
            </a:extLst>
          </p:cNvPr>
          <p:cNvSpPr/>
          <p:nvPr/>
        </p:nvSpPr>
        <p:spPr>
          <a:xfrm>
            <a:off x="8440847" y="1129483"/>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2</a:t>
            </a:r>
            <a:endParaRPr lang="en-US" sz="1100" dirty="0">
              <a:solidFill>
                <a:schemeClr val="bg1"/>
              </a:solidFill>
              <a:latin typeface="Open Sans" charset="0"/>
              <a:ea typeface="Open Sans" charset="0"/>
              <a:cs typeface="Open Sans" charset="0"/>
            </a:endParaRPr>
          </a:p>
        </p:txBody>
      </p:sp>
      <p:pic>
        <p:nvPicPr>
          <p:cNvPr id="36" name="Picture 35" descr="A screenshot of a social media post&#10;&#10;Description automatically generated">
            <a:extLst>
              <a:ext uri="{FF2B5EF4-FFF2-40B4-BE49-F238E27FC236}">
                <a16:creationId xmlns:a16="http://schemas.microsoft.com/office/drawing/2014/main" id="{112389CC-5F4E-4701-A1BF-F87848021D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772"/>
          <a:stretch/>
        </p:blipFill>
        <p:spPr>
          <a:xfrm>
            <a:off x="8353396" y="4095245"/>
            <a:ext cx="3335478" cy="2588365"/>
          </a:xfrm>
          <a:prstGeom prst="rect">
            <a:avLst/>
          </a:prstGeom>
          <a:effectLst>
            <a:glow rad="63500">
              <a:srgbClr val="EAEAEA">
                <a:alpha val="40000"/>
              </a:srgbClr>
            </a:glow>
          </a:effectLst>
        </p:spPr>
      </p:pic>
      <p:sp>
        <p:nvSpPr>
          <p:cNvPr id="45" name="Oval 44">
            <a:extLst>
              <a:ext uri="{FF2B5EF4-FFF2-40B4-BE49-F238E27FC236}">
                <a16:creationId xmlns:a16="http://schemas.microsoft.com/office/drawing/2014/main" id="{81A4ED14-89AF-4D97-94E0-05037B261139}"/>
              </a:ext>
            </a:extLst>
          </p:cNvPr>
          <p:cNvSpPr>
            <a:spLocks noChangeAspect="1"/>
          </p:cNvSpPr>
          <p:nvPr/>
        </p:nvSpPr>
        <p:spPr>
          <a:xfrm>
            <a:off x="8317022" y="5606598"/>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533413B-0952-4AC8-8D7C-016DD232BE9C}"/>
              </a:ext>
            </a:extLst>
          </p:cNvPr>
          <p:cNvSpPr/>
          <p:nvPr/>
        </p:nvSpPr>
        <p:spPr>
          <a:xfrm>
            <a:off x="8323372" y="5590093"/>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6</a:t>
            </a:r>
            <a:endParaRPr lang="en-US" sz="1100" dirty="0">
              <a:solidFill>
                <a:schemeClr val="bg1"/>
              </a:solidFill>
              <a:latin typeface="Open Sans" charset="0"/>
              <a:ea typeface="Open Sans" charset="0"/>
              <a:cs typeface="Open Sans" charset="0"/>
            </a:endParaRPr>
          </a:p>
        </p:txBody>
      </p:sp>
      <p:sp>
        <p:nvSpPr>
          <p:cNvPr id="47" name="Oval 46">
            <a:extLst>
              <a:ext uri="{FF2B5EF4-FFF2-40B4-BE49-F238E27FC236}">
                <a16:creationId xmlns:a16="http://schemas.microsoft.com/office/drawing/2014/main" id="{5D493CAC-4A43-4D1B-9451-1971E377D0D5}"/>
              </a:ext>
            </a:extLst>
          </p:cNvPr>
          <p:cNvSpPr>
            <a:spLocks noChangeAspect="1"/>
          </p:cNvSpPr>
          <p:nvPr/>
        </p:nvSpPr>
        <p:spPr>
          <a:xfrm>
            <a:off x="8317022" y="6480282"/>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9F51157-8437-4CE6-B901-42B27B7257FE}"/>
              </a:ext>
            </a:extLst>
          </p:cNvPr>
          <p:cNvSpPr/>
          <p:nvPr/>
        </p:nvSpPr>
        <p:spPr>
          <a:xfrm>
            <a:off x="8323372" y="6463777"/>
            <a:ext cx="228600" cy="261610"/>
          </a:xfrm>
          <a:prstGeom prst="rect">
            <a:avLst/>
          </a:prstGeom>
        </p:spPr>
        <p:txBody>
          <a:bodyPr wrap="square">
            <a:spAutoFit/>
          </a:bodyPr>
          <a:lstStyle/>
          <a:p>
            <a:pPr algn="ctr"/>
            <a:r>
              <a:rPr lang="en-US" sz="1100" spc="50" dirty="0">
                <a:solidFill>
                  <a:schemeClr val="bg1"/>
                </a:solidFill>
                <a:latin typeface="Open Sans" charset="0"/>
                <a:ea typeface="Open Sans" charset="0"/>
                <a:cs typeface="Open Sans" charset="0"/>
              </a:rPr>
              <a:t>7</a:t>
            </a:r>
            <a:endParaRPr lang="en-US" sz="110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0169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AFBFCD7-6103-254E-AA19-0D458150B371}"/>
              </a:ext>
            </a:extLst>
          </p:cNvPr>
          <p:cNvSpPr>
            <a:spLocks noGrp="1"/>
          </p:cNvSpPr>
          <p:nvPr>
            <p:ph type="title"/>
          </p:nvPr>
        </p:nvSpPr>
        <p:spPr>
          <a:xfrm>
            <a:off x="915807" y="298257"/>
            <a:ext cx="7009412" cy="928920"/>
          </a:xfrm>
        </p:spPr>
        <p:txBody>
          <a:bodyPr>
            <a:normAutofit/>
          </a:bodyPr>
          <a:lstStyle/>
          <a:p>
            <a:pPr marL="9525"/>
            <a:r>
              <a:rPr lang="en-US" sz="3200" b="1" dirty="0">
                <a:latin typeface="Open Sans" panose="020B0606030504020204" pitchFamily="34" charset="0"/>
                <a:ea typeface="Open Sans" panose="020B0606030504020204" pitchFamily="34" charset="0"/>
                <a:cs typeface="Open Sans" panose="020B0606030504020204" pitchFamily="34" charset="0"/>
              </a:rPr>
              <a:t>Network-Wide Opportunities</a:t>
            </a:r>
          </a:p>
        </p:txBody>
      </p:sp>
      <p:sp>
        <p:nvSpPr>
          <p:cNvPr id="10" name="Footer Placeholder 16">
            <a:extLst>
              <a:ext uri="{FF2B5EF4-FFF2-40B4-BE49-F238E27FC236}">
                <a16:creationId xmlns:a16="http://schemas.microsoft.com/office/drawing/2014/main" id="{5AC6538C-A4F9-5243-889C-F8F79021E8B8}"/>
              </a:ext>
            </a:extLst>
          </p:cNvPr>
          <p:cNvSpPr>
            <a:spLocks noGrp="1"/>
          </p:cNvSpPr>
          <p:nvPr>
            <p:ph type="ftr" sz="quarter" idx="11"/>
          </p:nvPr>
        </p:nvSpPr>
        <p:spPr>
          <a:xfrm>
            <a:off x="7595417" y="6483448"/>
            <a:ext cx="4114800" cy="365125"/>
          </a:xfrm>
        </p:spPr>
        <p:txBody>
          <a:bodyPr/>
          <a:lstStyle/>
          <a:p>
            <a:pPr algn="r"/>
            <a:r>
              <a:rPr lang="en-US" sz="900">
                <a:latin typeface="Open Sans" panose="020B0606030504020204" pitchFamily="34" charset="0"/>
                <a:ea typeface="Open Sans" panose="020B0606030504020204" pitchFamily="34" charset="0"/>
                <a:cs typeface="Open Sans" panose="020B0606030504020204" pitchFamily="34" charset="0"/>
              </a:rPr>
              <a:t>Confidential &amp; proprietary</a:t>
            </a:r>
            <a:endParaRPr lang="en-US"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18">
            <a:extLst>
              <a:ext uri="{FF2B5EF4-FFF2-40B4-BE49-F238E27FC236}">
                <a16:creationId xmlns:a16="http://schemas.microsoft.com/office/drawing/2014/main" id="{470B5DD4-2014-1A41-8DED-31CDAE0143D4}"/>
              </a:ext>
            </a:extLst>
          </p:cNvPr>
          <p:cNvSpPr>
            <a:spLocks noGrp="1"/>
          </p:cNvSpPr>
          <p:nvPr>
            <p:ph type="sldNum" sz="quarter" idx="12"/>
          </p:nvPr>
        </p:nvSpPr>
        <p:spPr>
          <a:xfrm>
            <a:off x="11677166" y="6469666"/>
            <a:ext cx="364270" cy="365125"/>
          </a:xfrm>
        </p:spPr>
        <p:txBody>
          <a:bodyPr/>
          <a:lstStyle/>
          <a:p>
            <a:fld id="{5C02947A-FE0F-4842-8274-0856DB033967}" type="slidenum">
              <a:rPr lang="en-US" smtClean="0"/>
              <a:t>9</a:t>
            </a:fld>
            <a:endParaRPr lang="en-US" dirty="0"/>
          </a:p>
        </p:txBody>
      </p:sp>
      <p:cxnSp>
        <p:nvCxnSpPr>
          <p:cNvPr id="12" name="Straight Connector 11">
            <a:extLst>
              <a:ext uri="{FF2B5EF4-FFF2-40B4-BE49-F238E27FC236}">
                <a16:creationId xmlns:a16="http://schemas.microsoft.com/office/drawing/2014/main" id="{EFA7932C-D81D-2149-9B63-C675A07B2FB2}"/>
              </a:ext>
            </a:extLst>
          </p:cNvPr>
          <p:cNvCxnSpPr>
            <a:cxnSpLocks/>
          </p:cNvCxnSpPr>
          <p:nvPr/>
        </p:nvCxnSpPr>
        <p:spPr>
          <a:xfrm>
            <a:off x="0" y="6858000"/>
            <a:ext cx="12192000" cy="0"/>
          </a:xfrm>
          <a:prstGeom prst="line">
            <a:avLst/>
          </a:prstGeom>
          <a:ln w="38100">
            <a:solidFill>
              <a:srgbClr val="D0202E"/>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A3E2AE1-D72E-4CEA-BD21-4EA88AA291CA}"/>
              </a:ext>
            </a:extLst>
          </p:cNvPr>
          <p:cNvSpPr txBox="1">
            <a:spLocks/>
          </p:cNvSpPr>
          <p:nvPr/>
        </p:nvSpPr>
        <p:spPr>
          <a:xfrm>
            <a:off x="1070517" y="762717"/>
            <a:ext cx="9068093" cy="928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r>
              <a:rPr lang="en-US" sz="1600" dirty="0">
                <a:latin typeface="Open Sans" panose="020B0606030504020204" pitchFamily="34" charset="0"/>
                <a:ea typeface="Open Sans" panose="020B0606030504020204" pitchFamily="34" charset="0"/>
                <a:cs typeface="Open Sans" panose="020B0606030504020204" pitchFamily="34" charset="0"/>
              </a:rPr>
              <a:t>Network-wide media opportunities are sold across all participating programs.</a:t>
            </a:r>
          </a:p>
        </p:txBody>
      </p:sp>
      <p:pic>
        <p:nvPicPr>
          <p:cNvPr id="13" name="Picture 12" descr="A close up of a card&#10;&#10;Description automatically generated">
            <a:extLst>
              <a:ext uri="{FF2B5EF4-FFF2-40B4-BE49-F238E27FC236}">
                <a16:creationId xmlns:a16="http://schemas.microsoft.com/office/drawing/2014/main" id="{41F7874B-275F-4351-BCE0-4196C1E3EE10}"/>
              </a:ext>
            </a:extLst>
          </p:cNvPr>
          <p:cNvPicPr>
            <a:picLocks noChangeAspect="1"/>
          </p:cNvPicPr>
          <p:nvPr/>
        </p:nvPicPr>
        <p:blipFill rotWithShape="1">
          <a:blip r:embed="rId3"/>
          <a:srcRect l="62132"/>
          <a:stretch/>
        </p:blipFill>
        <p:spPr>
          <a:xfrm>
            <a:off x="478612" y="226949"/>
            <a:ext cx="395748" cy="783812"/>
          </a:xfrm>
          <a:prstGeom prst="rect">
            <a:avLst/>
          </a:prstGeom>
        </p:spPr>
      </p:pic>
      <p:graphicFrame>
        <p:nvGraphicFramePr>
          <p:cNvPr id="9" name="Table 8">
            <a:extLst>
              <a:ext uri="{FF2B5EF4-FFF2-40B4-BE49-F238E27FC236}">
                <a16:creationId xmlns:a16="http://schemas.microsoft.com/office/drawing/2014/main" id="{2DB6AD0E-7976-42C7-BBF3-94959EB15F38}"/>
              </a:ext>
            </a:extLst>
          </p:cNvPr>
          <p:cNvGraphicFramePr>
            <a:graphicFrameLocks noGrp="1"/>
          </p:cNvGraphicFramePr>
          <p:nvPr>
            <p:extLst>
              <p:ext uri="{D42A27DB-BD31-4B8C-83A1-F6EECF244321}">
                <p14:modId xmlns:p14="http://schemas.microsoft.com/office/powerpoint/2010/main" val="501929377"/>
              </p:ext>
            </p:extLst>
          </p:nvPr>
        </p:nvGraphicFramePr>
        <p:xfrm>
          <a:off x="258531" y="2110104"/>
          <a:ext cx="4096901" cy="3522591"/>
        </p:xfrm>
        <a:graphic>
          <a:graphicData uri="http://schemas.openxmlformats.org/drawingml/2006/table">
            <a:tbl>
              <a:tblPr firstRow="1" bandRow="1">
                <a:tableStyleId>{5C22544A-7EE6-4342-B048-85BDC9FD1C3A}</a:tableStyleId>
              </a:tblPr>
              <a:tblGrid>
                <a:gridCol w="4096901">
                  <a:extLst>
                    <a:ext uri="{9D8B030D-6E8A-4147-A177-3AD203B41FA5}">
                      <a16:colId xmlns:a16="http://schemas.microsoft.com/office/drawing/2014/main" val="20000"/>
                    </a:ext>
                  </a:extLst>
                </a:gridCol>
              </a:tblGrid>
              <a:tr h="636915">
                <a:tc>
                  <a:txBody>
                    <a:bodyPr/>
                    <a:lstStyle/>
                    <a:p>
                      <a:pPr marL="0" marR="0" indent="0" algn="ctr" defTabSz="754362" rtl="0" eaLnBrk="1" fontAlgn="auto" latinLnBrk="0" hangingPunct="1">
                        <a:lnSpc>
                          <a:spcPts val="1700"/>
                        </a:lnSpc>
                        <a:spcBef>
                          <a:spcPts val="0"/>
                        </a:spcBef>
                        <a:spcAft>
                          <a:spcPts val="0"/>
                        </a:spcAft>
                        <a:buClrTx/>
                        <a:buSzTx/>
                        <a:buFontTx/>
                        <a:buNone/>
                        <a:tabLst/>
                        <a:defRPr/>
                      </a:pPr>
                      <a:r>
                        <a:rPr lang="en-US" sz="1300" b="1" kern="1200" spc="50" dirty="0">
                          <a:solidFill>
                            <a:schemeClr val="bg1"/>
                          </a:solidFill>
                          <a:latin typeface="Open Sans Light" charset="0"/>
                          <a:ea typeface="Open Sans Light" charset="0"/>
                          <a:cs typeface="Open Sans Light" charset="0"/>
                        </a:rPr>
                        <a:t>Network-Wide Placements</a:t>
                      </a:r>
                    </a:p>
                  </a:txBody>
                  <a:tcPr marL="0" marR="4572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6074"/>
                    </a:solidFill>
                  </a:tcPr>
                </a:tc>
                <a:extLst>
                  <a:ext uri="{0D108BD9-81ED-4DB2-BD59-A6C34878D82A}">
                    <a16:rowId xmlns:a16="http://schemas.microsoft.com/office/drawing/2014/main" val="10000"/>
                  </a:ext>
                </a:extLst>
              </a:tr>
              <a:tr h="480946">
                <a:tc>
                  <a:txBody>
                    <a:bodyPr/>
                    <a:lstStyle/>
                    <a:p>
                      <a:pPr algn="ctr"/>
                      <a:r>
                        <a:rPr lang="en-US" sz="1300" b="0" spc="50" dirty="0">
                          <a:solidFill>
                            <a:schemeClr val="bg1"/>
                          </a:solidFill>
                          <a:latin typeface="Open Sans Light" charset="0"/>
                          <a:ea typeface="Open Sans Light" charset="0"/>
                          <a:cs typeface="Open Sans Light" charset="0"/>
                        </a:rPr>
                        <a:t>8. Category Featured Store </a:t>
                      </a:r>
                      <a:r>
                        <a:rPr lang="en-US" sz="1300" b="0" spc="50" baseline="0" dirty="0">
                          <a:solidFill>
                            <a:schemeClr val="bg1"/>
                          </a:solidFill>
                          <a:latin typeface="Open Sans Light" charset="0"/>
                          <a:ea typeface="Open Sans Light" charset="0"/>
                          <a:cs typeface="Open Sans Light" charset="0"/>
                        </a:rPr>
                        <a:t>Rates</a:t>
                      </a:r>
                      <a:endParaRPr lang="en-US" sz="1300" b="0" spc="50" dirty="0">
                        <a:solidFill>
                          <a:schemeClr val="bg1"/>
                        </a:solidFill>
                        <a:latin typeface="Open Sans Light" charset="0"/>
                        <a:ea typeface="Open Sans Light" charset="0"/>
                        <a:cs typeface="Open Sans Light" charset="0"/>
                      </a:endParaRP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3426750062"/>
                  </a:ext>
                </a:extLst>
              </a:tr>
              <a:tr h="480946">
                <a:tc>
                  <a:txBody>
                    <a:bodyPr/>
                    <a:lstStyle/>
                    <a:p>
                      <a:pPr algn="ctr"/>
                      <a:r>
                        <a:rPr lang="en-US" sz="1300" b="0" spc="50" dirty="0">
                          <a:solidFill>
                            <a:schemeClr val="bg1"/>
                          </a:solidFill>
                          <a:latin typeface="Open Sans Light" charset="0"/>
                          <a:ea typeface="Open Sans Light" charset="0"/>
                          <a:cs typeface="Open Sans Light" charset="0"/>
                        </a:rPr>
                        <a:t>9. Category Premium Listing </a:t>
                      </a:r>
                      <a:r>
                        <a:rPr lang="en-US" sz="1300" b="0" spc="50" baseline="0" dirty="0">
                          <a:solidFill>
                            <a:schemeClr val="bg1"/>
                          </a:solidFill>
                          <a:latin typeface="Open Sans Light" charset="0"/>
                          <a:ea typeface="Open Sans Light" charset="0"/>
                          <a:cs typeface="Open Sans Light" charset="0"/>
                        </a:rPr>
                        <a:t>Rates</a:t>
                      </a:r>
                      <a:endParaRPr lang="en-US" sz="1300" b="0" spc="50" dirty="0">
                        <a:solidFill>
                          <a:schemeClr val="bg1"/>
                        </a:solidFill>
                        <a:latin typeface="Open Sans Light" charset="0"/>
                        <a:ea typeface="Open Sans Light" charset="0"/>
                        <a:cs typeface="Open Sans Light" charset="0"/>
                      </a:endParaRP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509470332"/>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lang="en-US" sz="1300" b="0" spc="50" dirty="0">
                          <a:solidFill>
                            <a:schemeClr val="bg1"/>
                          </a:solidFill>
                          <a:latin typeface="Open Sans Light" charset="0"/>
                          <a:ea typeface="Open Sans Light" charset="0"/>
                          <a:cs typeface="Open Sans Light" charset="0"/>
                        </a:rPr>
                        <a:t>10. Navigation Category Fly-out Rates</a:t>
                      </a: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261331048"/>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lang="en-US" sz="1300" b="0" spc="50" dirty="0">
                          <a:solidFill>
                            <a:schemeClr val="bg1"/>
                          </a:solidFill>
                          <a:latin typeface="Open Sans Light" charset="0"/>
                          <a:ea typeface="Open Sans Light" charset="0"/>
                          <a:cs typeface="Open Sans Light" charset="0"/>
                        </a:rPr>
                        <a:t>11. All Offers / Free Shipping Featured Offers </a:t>
                      </a:r>
                      <a:r>
                        <a:rPr lang="en-US" sz="1300" b="0" spc="50" baseline="0" dirty="0">
                          <a:solidFill>
                            <a:schemeClr val="bg1"/>
                          </a:solidFill>
                          <a:latin typeface="Open Sans Light" charset="0"/>
                          <a:ea typeface="Open Sans Light" charset="0"/>
                          <a:cs typeface="Open Sans Light" charset="0"/>
                        </a:rPr>
                        <a:t>Rates</a:t>
                      </a:r>
                      <a:endParaRPr lang="en-US" sz="1300" b="0" spc="50" dirty="0">
                        <a:solidFill>
                          <a:schemeClr val="bg1"/>
                        </a:solidFill>
                        <a:latin typeface="Open Sans Light" charset="0"/>
                        <a:ea typeface="Open Sans Light" charset="0"/>
                        <a:cs typeface="Open Sans Light" charset="0"/>
                      </a:endParaRP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2661183471"/>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lang="en-US" sz="1300" b="0" spc="50" dirty="0">
                          <a:solidFill>
                            <a:schemeClr val="bg1"/>
                          </a:solidFill>
                          <a:latin typeface="Open Sans Light" charset="0"/>
                          <a:ea typeface="Open Sans Light" charset="0"/>
                          <a:cs typeface="Open Sans Light" charset="0"/>
                        </a:rPr>
                        <a:t>12. Popular Offers </a:t>
                      </a:r>
                      <a:r>
                        <a:rPr lang="en-US" sz="1300" b="0" spc="50" baseline="0" dirty="0">
                          <a:solidFill>
                            <a:schemeClr val="bg1"/>
                          </a:solidFill>
                          <a:latin typeface="Open Sans Light" charset="0"/>
                          <a:ea typeface="Open Sans Light" charset="0"/>
                          <a:cs typeface="Open Sans Light" charset="0"/>
                        </a:rPr>
                        <a:t>Rates</a:t>
                      </a:r>
                      <a:endParaRPr lang="en-US" sz="1300" b="0" spc="50" dirty="0">
                        <a:solidFill>
                          <a:schemeClr val="bg1"/>
                        </a:solidFill>
                        <a:latin typeface="Open Sans Light" charset="0"/>
                        <a:ea typeface="Open Sans Light" charset="0"/>
                        <a:cs typeface="Open Sans Light" charset="0"/>
                      </a:endParaRPr>
                    </a:p>
                  </a:txBody>
                  <a:tcPr marL="0" marR="0" marT="137160" marB="1371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4213B"/>
                    </a:solidFill>
                  </a:tcPr>
                </a:tc>
                <a:extLst>
                  <a:ext uri="{0D108BD9-81ED-4DB2-BD59-A6C34878D82A}">
                    <a16:rowId xmlns:a16="http://schemas.microsoft.com/office/drawing/2014/main" val="4033334863"/>
                  </a:ext>
                </a:extLst>
              </a:tr>
              <a:tr h="480946">
                <a:tc>
                  <a:txBody>
                    <a:bodyPr/>
                    <a:lstStyle/>
                    <a:p>
                      <a:pPr marL="0" marR="0" lvl="0" indent="0" algn="ctr" defTabSz="754362" rtl="0" eaLnBrk="1" fontAlgn="auto" latinLnBrk="0" hangingPunct="1">
                        <a:lnSpc>
                          <a:spcPts val="1400"/>
                        </a:lnSpc>
                        <a:spcBef>
                          <a:spcPts val="0"/>
                        </a:spcBef>
                        <a:spcAft>
                          <a:spcPts val="0"/>
                        </a:spcAft>
                        <a:buClrTx/>
                        <a:buSzTx/>
                        <a:buFontTx/>
                        <a:buNone/>
                        <a:tabLst/>
                        <a:defRPr/>
                      </a:pPr>
                      <a:r>
                        <a:rPr lang="en-US" sz="1300" b="0" spc="50" dirty="0">
                          <a:solidFill>
                            <a:schemeClr val="bg1"/>
                          </a:solidFill>
                          <a:latin typeface="Open Sans Light" charset="0"/>
                          <a:ea typeface="Open Sans Light" charset="0"/>
                          <a:cs typeface="Open Sans Light" charset="0"/>
                        </a:rPr>
                        <a:t>13. All Stores / Featured Stores Rates</a:t>
                      </a:r>
                    </a:p>
                  </a:txBody>
                  <a:tcPr marL="0" marR="0" marT="137160" marB="137160" anchor="ctr">
                    <a:lnT w="12700" cap="flat" cmpd="sng" algn="ctr">
                      <a:solidFill>
                        <a:schemeClr val="bg1"/>
                      </a:solidFill>
                      <a:prstDash val="solid"/>
                      <a:round/>
                      <a:headEnd type="none" w="med" len="med"/>
                      <a:tailEnd type="none" w="med" len="med"/>
                    </a:lnT>
                    <a:solidFill>
                      <a:srgbClr val="E4213B"/>
                    </a:solidFill>
                  </a:tcPr>
                </a:tc>
                <a:extLst>
                  <a:ext uri="{0D108BD9-81ED-4DB2-BD59-A6C34878D82A}">
                    <a16:rowId xmlns:a16="http://schemas.microsoft.com/office/drawing/2014/main" val="2365090380"/>
                  </a:ext>
                </a:extLst>
              </a:tr>
            </a:tbl>
          </a:graphicData>
        </a:graphic>
      </p:graphicFrame>
      <p:pic>
        <p:nvPicPr>
          <p:cNvPr id="15" name="Picture 14" descr="A screenshot of a cell phone&#10;&#10;Description automatically generated">
            <a:extLst>
              <a:ext uri="{FF2B5EF4-FFF2-40B4-BE49-F238E27FC236}">
                <a16:creationId xmlns:a16="http://schemas.microsoft.com/office/drawing/2014/main" id="{2D728BD2-A495-4450-8E79-338BD691D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251" y="1498714"/>
            <a:ext cx="3273552" cy="3177864"/>
          </a:xfrm>
          <a:prstGeom prst="rect">
            <a:avLst/>
          </a:prstGeom>
          <a:effectLst>
            <a:glow rad="63500">
              <a:srgbClr val="EAEAEA">
                <a:alpha val="60000"/>
              </a:srgbClr>
            </a:glow>
          </a:effectLst>
        </p:spPr>
      </p:pic>
      <p:sp>
        <p:nvSpPr>
          <p:cNvPr id="16" name="Oval 15">
            <a:extLst>
              <a:ext uri="{FF2B5EF4-FFF2-40B4-BE49-F238E27FC236}">
                <a16:creationId xmlns:a16="http://schemas.microsoft.com/office/drawing/2014/main" id="{CC2A62F4-0936-4E4C-9718-594A9DC4B16C}"/>
              </a:ext>
            </a:extLst>
          </p:cNvPr>
          <p:cNvSpPr>
            <a:spLocks noChangeAspect="1"/>
          </p:cNvSpPr>
          <p:nvPr/>
        </p:nvSpPr>
        <p:spPr>
          <a:xfrm>
            <a:off x="4947353" y="3407434"/>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48469AF-DD5B-4415-8100-B51804DD5399}"/>
              </a:ext>
            </a:extLst>
          </p:cNvPr>
          <p:cNvSpPr/>
          <p:nvPr/>
        </p:nvSpPr>
        <p:spPr>
          <a:xfrm>
            <a:off x="4893566" y="3395063"/>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9</a:t>
            </a:r>
          </a:p>
        </p:txBody>
      </p:sp>
      <p:sp>
        <p:nvSpPr>
          <p:cNvPr id="18" name="Oval 17">
            <a:extLst>
              <a:ext uri="{FF2B5EF4-FFF2-40B4-BE49-F238E27FC236}">
                <a16:creationId xmlns:a16="http://schemas.microsoft.com/office/drawing/2014/main" id="{E5EC49BF-799F-4D4C-AFFD-959CC07F94D3}"/>
              </a:ext>
            </a:extLst>
          </p:cNvPr>
          <p:cNvSpPr>
            <a:spLocks noChangeAspect="1"/>
          </p:cNvSpPr>
          <p:nvPr/>
        </p:nvSpPr>
        <p:spPr>
          <a:xfrm>
            <a:off x="4947353" y="2340634"/>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02ACA-70DA-48DE-A900-E46C916A0704}"/>
              </a:ext>
            </a:extLst>
          </p:cNvPr>
          <p:cNvSpPr/>
          <p:nvPr/>
        </p:nvSpPr>
        <p:spPr>
          <a:xfrm>
            <a:off x="4893566" y="2328263"/>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8</a:t>
            </a:r>
          </a:p>
        </p:txBody>
      </p:sp>
      <p:pic>
        <p:nvPicPr>
          <p:cNvPr id="20" name="Picture 19" descr="A screenshot of a social media post&#10;&#10;Description automatically generated">
            <a:extLst>
              <a:ext uri="{FF2B5EF4-FFF2-40B4-BE49-F238E27FC236}">
                <a16:creationId xmlns:a16="http://schemas.microsoft.com/office/drawing/2014/main" id="{203866BE-4422-46D7-B51D-0D030230B1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329"/>
          <a:stretch/>
        </p:blipFill>
        <p:spPr>
          <a:xfrm>
            <a:off x="4990100" y="4806424"/>
            <a:ext cx="3273552" cy="2005964"/>
          </a:xfrm>
          <a:prstGeom prst="rect">
            <a:avLst/>
          </a:prstGeom>
          <a:effectLst>
            <a:glow rad="63500">
              <a:srgbClr val="EAEAEA">
                <a:alpha val="60000"/>
              </a:srgbClr>
            </a:glow>
          </a:effectLst>
        </p:spPr>
      </p:pic>
      <p:sp>
        <p:nvSpPr>
          <p:cNvPr id="21" name="Oval 20">
            <a:extLst>
              <a:ext uri="{FF2B5EF4-FFF2-40B4-BE49-F238E27FC236}">
                <a16:creationId xmlns:a16="http://schemas.microsoft.com/office/drawing/2014/main" id="{6B769D6B-9DB6-4706-97FE-7AD619545E3B}"/>
              </a:ext>
            </a:extLst>
          </p:cNvPr>
          <p:cNvSpPr>
            <a:spLocks noChangeAspect="1"/>
          </p:cNvSpPr>
          <p:nvPr/>
        </p:nvSpPr>
        <p:spPr>
          <a:xfrm>
            <a:off x="4875800" y="5528716"/>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C73B0E-A14A-4423-ACE5-9D387C88F1A7}"/>
              </a:ext>
            </a:extLst>
          </p:cNvPr>
          <p:cNvSpPr/>
          <p:nvPr/>
        </p:nvSpPr>
        <p:spPr>
          <a:xfrm>
            <a:off x="4822013" y="5516345"/>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10</a:t>
            </a:r>
          </a:p>
        </p:txBody>
      </p:sp>
      <p:pic>
        <p:nvPicPr>
          <p:cNvPr id="23" name="Picture 2">
            <a:extLst>
              <a:ext uri="{FF2B5EF4-FFF2-40B4-BE49-F238E27FC236}">
                <a16:creationId xmlns:a16="http://schemas.microsoft.com/office/drawing/2014/main" id="{7051254C-92AF-4BFA-927D-9C47F25EFE6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502" r="6111" b="17388"/>
          <a:stretch/>
        </p:blipFill>
        <p:spPr bwMode="auto">
          <a:xfrm>
            <a:off x="8767884" y="119465"/>
            <a:ext cx="3273552" cy="4521693"/>
          </a:xfrm>
          <a:prstGeom prst="rect">
            <a:avLst/>
          </a:prstGeom>
          <a:noFill/>
          <a:effectLst>
            <a:glow rad="63500">
              <a:srgbClr val="EAEAEA">
                <a:alpha val="60000"/>
              </a:srgbClr>
            </a:glow>
          </a:effectLst>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9DF6D79C-E60C-48A3-9A3F-23BBC25AE22C}"/>
              </a:ext>
            </a:extLst>
          </p:cNvPr>
          <p:cNvSpPr>
            <a:spLocks noChangeAspect="1"/>
          </p:cNvSpPr>
          <p:nvPr/>
        </p:nvSpPr>
        <p:spPr>
          <a:xfrm>
            <a:off x="11927136" y="2968256"/>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9EDB771-EAE9-422D-83C8-A755C28AB0F0}"/>
              </a:ext>
            </a:extLst>
          </p:cNvPr>
          <p:cNvSpPr/>
          <p:nvPr/>
        </p:nvSpPr>
        <p:spPr>
          <a:xfrm>
            <a:off x="11873349" y="2955885"/>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12</a:t>
            </a:r>
          </a:p>
        </p:txBody>
      </p:sp>
      <p:pic>
        <p:nvPicPr>
          <p:cNvPr id="26" name="Picture 4">
            <a:extLst>
              <a:ext uri="{FF2B5EF4-FFF2-40B4-BE49-F238E27FC236}">
                <a16:creationId xmlns:a16="http://schemas.microsoft.com/office/drawing/2014/main" id="{9EADC2A6-FBA3-4B1B-AA12-99F54CEC369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647" t="1" r="6115" b="73163"/>
          <a:stretch/>
        </p:blipFill>
        <p:spPr bwMode="auto">
          <a:xfrm>
            <a:off x="8767884" y="4812614"/>
            <a:ext cx="3273552" cy="1668369"/>
          </a:xfrm>
          <a:prstGeom prst="rect">
            <a:avLst/>
          </a:prstGeom>
          <a:noFill/>
          <a:effectLst>
            <a:glow rad="63500">
              <a:srgbClr val="D7D7D7">
                <a:alpha val="60000"/>
              </a:srgbClr>
            </a:glow>
          </a:effectLst>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BD15A22B-8C4C-46D4-B014-30E9B0D80237}"/>
              </a:ext>
            </a:extLst>
          </p:cNvPr>
          <p:cNvSpPr>
            <a:spLocks noChangeAspect="1"/>
          </p:cNvSpPr>
          <p:nvPr/>
        </p:nvSpPr>
        <p:spPr>
          <a:xfrm>
            <a:off x="8663576" y="1532881"/>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654F2E-BA52-4627-ADA8-F94CBC546C8F}"/>
              </a:ext>
            </a:extLst>
          </p:cNvPr>
          <p:cNvSpPr/>
          <p:nvPr/>
        </p:nvSpPr>
        <p:spPr>
          <a:xfrm>
            <a:off x="8609789" y="1528748"/>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11</a:t>
            </a:r>
          </a:p>
        </p:txBody>
      </p:sp>
      <p:sp>
        <p:nvSpPr>
          <p:cNvPr id="29" name="Oval 28">
            <a:extLst>
              <a:ext uri="{FF2B5EF4-FFF2-40B4-BE49-F238E27FC236}">
                <a16:creationId xmlns:a16="http://schemas.microsoft.com/office/drawing/2014/main" id="{B47C2E74-C323-44F1-AC62-715D7219635D}"/>
              </a:ext>
            </a:extLst>
          </p:cNvPr>
          <p:cNvSpPr>
            <a:spLocks noChangeAspect="1"/>
          </p:cNvSpPr>
          <p:nvPr/>
        </p:nvSpPr>
        <p:spPr>
          <a:xfrm>
            <a:off x="8663576" y="5923769"/>
            <a:ext cx="228600" cy="228600"/>
          </a:xfrm>
          <a:prstGeom prst="ellipse">
            <a:avLst/>
          </a:prstGeom>
          <a:solidFill>
            <a:srgbClr val="E4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10749EA-1CBC-422C-AD46-85D932E638F3}"/>
              </a:ext>
            </a:extLst>
          </p:cNvPr>
          <p:cNvSpPr/>
          <p:nvPr/>
        </p:nvSpPr>
        <p:spPr>
          <a:xfrm>
            <a:off x="8609789" y="5911398"/>
            <a:ext cx="347133" cy="261610"/>
          </a:xfrm>
          <a:prstGeom prst="rect">
            <a:avLst/>
          </a:prstGeom>
        </p:spPr>
        <p:txBody>
          <a:bodyPr wrap="square">
            <a:spAutoFit/>
          </a:bodyPr>
          <a:lstStyle/>
          <a:p>
            <a:pPr algn="ctr"/>
            <a:r>
              <a:rPr lang="en-US" sz="1100" dirty="0">
                <a:solidFill>
                  <a:schemeClr val="bg1"/>
                </a:solidFill>
                <a:latin typeface="Open Sans" charset="0"/>
                <a:ea typeface="Open Sans" charset="0"/>
                <a:cs typeface="Open Sans" charset="0"/>
              </a:rPr>
              <a:t>13</a:t>
            </a:r>
          </a:p>
        </p:txBody>
      </p:sp>
    </p:spTree>
    <p:extLst>
      <p:ext uri="{BB962C8B-B14F-4D97-AF65-F5344CB8AC3E}">
        <p14:creationId xmlns:p14="http://schemas.microsoft.com/office/powerpoint/2010/main" val="1701362392"/>
      </p:ext>
    </p:extLst>
  </p:cSld>
  <p:clrMapOvr>
    <a:masterClrMapping/>
  </p:clrMapOvr>
</p:sld>
</file>

<file path=ppt/theme/theme1.xml><?xml version="1.0" encoding="utf-8"?>
<a:theme xmlns:a="http://schemas.openxmlformats.org/drawingml/2006/main" name="Office Theme">
  <a:themeElements>
    <a:clrScheme name="Custom 1">
      <a:dk1>
        <a:srgbClr val="343E4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12756</TotalTime>
  <Words>1310</Words>
  <Application>Microsoft Office PowerPoint</Application>
  <PresentationFormat>Widescreen</PresentationFormat>
  <Paragraphs>293</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Helvetica</vt:lpstr>
      <vt:lpstr>Open Sans</vt:lpstr>
      <vt:lpstr>Open Sans Light</vt:lpstr>
      <vt:lpstr>Open Sans Semibold</vt:lpstr>
      <vt:lpstr>Verdana</vt:lpstr>
      <vt:lpstr>Office Theme</vt:lpstr>
      <vt:lpstr>Pepper Jam Digital Day Cartera Overview &amp; Opportunities</vt:lpstr>
      <vt:lpstr>About us</vt:lpstr>
      <vt:lpstr>Cartera Offer Platform</vt:lpstr>
      <vt:lpstr>Cartera Rewards</vt:lpstr>
      <vt:lpstr>Merchant Details</vt:lpstr>
      <vt:lpstr>Button</vt:lpstr>
      <vt:lpstr>Integration &amp; Migration</vt:lpstr>
      <vt:lpstr>Homepage Opportunities</vt:lpstr>
      <vt:lpstr>Network-Wide Opportunities</vt:lpstr>
      <vt:lpstr>Weekly Extra Rewards Opportunities</vt:lpstr>
      <vt:lpstr>Email Opportunities</vt:lpstr>
      <vt:lpstr>Vendor/Co-Op Marketing Opportunities</vt:lpstr>
      <vt:lpstr>Client List</vt:lpstr>
      <vt:lpstr>Contact Us</vt:lpstr>
      <vt:lpstr>Cartera Best Practices</vt:lpstr>
      <vt:lpstr>Client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Bagshaw, Cassie</dc:creator>
  <cp:lastModifiedBy>Sean Tigue</cp:lastModifiedBy>
  <cp:revision>290</cp:revision>
  <dcterms:created xsi:type="dcterms:W3CDTF">2019-07-15T14:44:47Z</dcterms:created>
  <dcterms:modified xsi:type="dcterms:W3CDTF">2020-03-27T18:14:38Z</dcterms:modified>
</cp:coreProperties>
</file>